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391" r:id="rId3"/>
    <p:sldId id="379" r:id="rId4"/>
    <p:sldId id="380" r:id="rId5"/>
    <p:sldId id="381" r:id="rId6"/>
    <p:sldId id="382" r:id="rId7"/>
    <p:sldId id="383" r:id="rId8"/>
    <p:sldId id="384" r:id="rId9"/>
    <p:sldId id="385" r:id="rId10"/>
    <p:sldId id="350" r:id="rId11"/>
    <p:sldId id="368" r:id="rId12"/>
    <p:sldId id="386" r:id="rId13"/>
    <p:sldId id="363" r:id="rId14"/>
    <p:sldId id="387" r:id="rId15"/>
    <p:sldId id="365" r:id="rId16"/>
    <p:sldId id="388" r:id="rId17"/>
    <p:sldId id="389" r:id="rId18"/>
    <p:sldId id="390" r:id="rId19"/>
    <p:sldId id="288" r:id="rId20"/>
    <p:sldId id="260" r:id="rId21"/>
  </p:sldIdLst>
  <p:sldSz cx="10058400" cy="77724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2C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83842" autoAdjust="0"/>
  </p:normalViewPr>
  <p:slideViewPr>
    <p:cSldViewPr snapToGrid="0">
      <p:cViewPr>
        <p:scale>
          <a:sx n="75" d="100"/>
          <a:sy n="75" d="100"/>
        </p:scale>
        <p:origin x="-784" y="164"/>
      </p:cViewPr>
      <p:guideLst>
        <p:guide orient="horz" pos="2448"/>
        <p:guide pos="31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A30F772-CD41-4B31-AEF8-BD30AC552D8C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320F4CF-D1B0-473C-B85D-596D720D042F}">
      <dgm:prSet/>
      <dgm:spPr/>
      <dgm:t>
        <a:bodyPr/>
        <a:lstStyle/>
        <a:p>
          <a:pPr rtl="0"/>
          <a:r>
            <a:rPr lang="en-US" b="0" i="0" smtClean="0"/>
            <a:t>Các phần tử của mảng có cùng kiểu dữ liệu</a:t>
          </a:r>
          <a:endParaRPr lang="en-US"/>
        </a:p>
      </dgm:t>
    </dgm:pt>
    <dgm:pt modelId="{8F83713E-65FD-485D-B8FB-AB58378CF9DD}" type="parTrans" cxnId="{CD8540B7-CC8B-4656-B60F-4ABAE8ACE2CD}">
      <dgm:prSet/>
      <dgm:spPr/>
      <dgm:t>
        <a:bodyPr/>
        <a:lstStyle/>
        <a:p>
          <a:endParaRPr lang="en-US"/>
        </a:p>
      </dgm:t>
    </dgm:pt>
    <dgm:pt modelId="{A5D07E9B-AE4D-4C37-83E4-17B0AF14BD79}" type="sibTrans" cxnId="{CD8540B7-CC8B-4656-B60F-4ABAE8ACE2CD}">
      <dgm:prSet/>
      <dgm:spPr/>
      <dgm:t>
        <a:bodyPr/>
        <a:lstStyle/>
        <a:p>
          <a:endParaRPr lang="en-US"/>
        </a:p>
      </dgm:t>
    </dgm:pt>
    <dgm:pt modelId="{8CDE2982-B1A5-4A63-97C2-C2524FB95F72}">
      <dgm:prSet/>
      <dgm:spPr/>
      <dgm:t>
        <a:bodyPr/>
        <a:lstStyle/>
        <a:p>
          <a:pPr rtl="0"/>
          <a:r>
            <a:rPr lang="en-US" b="0" i="0" smtClean="0"/>
            <a:t>Mỗi phần tử của mảng có thể được sử dụng như một biến riêng lẻ</a:t>
          </a:r>
          <a:endParaRPr lang="en-US"/>
        </a:p>
      </dgm:t>
    </dgm:pt>
    <dgm:pt modelId="{2B2D65B1-2F04-4A40-B7FE-FC748FEE02AF}" type="parTrans" cxnId="{A1FE49B3-13D1-4F37-A27A-0F3BC810D49B}">
      <dgm:prSet/>
      <dgm:spPr/>
      <dgm:t>
        <a:bodyPr/>
        <a:lstStyle/>
        <a:p>
          <a:endParaRPr lang="en-US"/>
        </a:p>
      </dgm:t>
    </dgm:pt>
    <dgm:pt modelId="{A635C12D-341D-464D-AFEF-08C7F4AFE96C}" type="sibTrans" cxnId="{A1FE49B3-13D1-4F37-A27A-0F3BC810D49B}">
      <dgm:prSet/>
      <dgm:spPr/>
      <dgm:t>
        <a:bodyPr/>
        <a:lstStyle/>
        <a:p>
          <a:endParaRPr lang="en-US"/>
        </a:p>
      </dgm:t>
    </dgm:pt>
    <dgm:pt modelId="{68E64B0C-12F2-4A91-93C4-899429969C91}">
      <dgm:prSet/>
      <dgm:spPr/>
      <dgm:t>
        <a:bodyPr/>
        <a:lstStyle/>
        <a:p>
          <a:pPr rtl="0"/>
          <a:r>
            <a:rPr lang="en-US" b="0" i="0" smtClean="0"/>
            <a:t>Kiểu dữ liệu của mảng có thể là int, char, float hoặc double</a:t>
          </a:r>
          <a:endParaRPr lang="en-US"/>
        </a:p>
      </dgm:t>
    </dgm:pt>
    <dgm:pt modelId="{A7FCB99F-980D-4460-B2A9-DE3C7295C834}" type="parTrans" cxnId="{0E978357-C957-4BEC-8E23-C7E0E7DEC96D}">
      <dgm:prSet/>
      <dgm:spPr/>
      <dgm:t>
        <a:bodyPr/>
        <a:lstStyle/>
        <a:p>
          <a:endParaRPr lang="en-US"/>
        </a:p>
      </dgm:t>
    </dgm:pt>
    <dgm:pt modelId="{68631D50-170B-4250-998C-B4D30BAE3516}" type="sibTrans" cxnId="{0E978357-C957-4BEC-8E23-C7E0E7DEC96D}">
      <dgm:prSet/>
      <dgm:spPr/>
      <dgm:t>
        <a:bodyPr/>
        <a:lstStyle/>
        <a:p>
          <a:endParaRPr lang="en-US"/>
        </a:p>
      </dgm:t>
    </dgm:pt>
    <dgm:pt modelId="{EA024DF1-DEE3-44DB-8108-3A521852E5E7}" type="pres">
      <dgm:prSet presAssocID="{4A30F772-CD41-4B31-AEF8-BD30AC552D8C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761BE39-C5A8-4E2E-8D29-500621CCA509}" type="pres">
      <dgm:prSet presAssocID="{3320F4CF-D1B0-473C-B85D-596D720D042F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08A419-628F-4D34-A302-63E69B71F264}" type="pres">
      <dgm:prSet presAssocID="{A5D07E9B-AE4D-4C37-83E4-17B0AF14BD79}" presName="spacer" presStyleCnt="0"/>
      <dgm:spPr/>
    </dgm:pt>
    <dgm:pt modelId="{CDA10D48-357B-477C-B3FA-6A1CE7101902}" type="pres">
      <dgm:prSet presAssocID="{8CDE2982-B1A5-4A63-97C2-C2524FB95F72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ACAC361-240F-45AC-A7EE-C419AB2337F6}" type="pres">
      <dgm:prSet presAssocID="{A635C12D-341D-464D-AFEF-08C7F4AFE96C}" presName="spacer" presStyleCnt="0"/>
      <dgm:spPr/>
    </dgm:pt>
    <dgm:pt modelId="{F9DF8633-6F8D-4661-A581-7C96B8D0B954}" type="pres">
      <dgm:prSet presAssocID="{68E64B0C-12F2-4A91-93C4-899429969C9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34BBD82-9644-48A7-896C-93F7B4C4870E}" type="presOf" srcId="{8CDE2982-B1A5-4A63-97C2-C2524FB95F72}" destId="{CDA10D48-357B-477C-B3FA-6A1CE7101902}" srcOrd="0" destOrd="0" presId="urn:microsoft.com/office/officeart/2005/8/layout/vList2"/>
    <dgm:cxn modelId="{0E978357-C957-4BEC-8E23-C7E0E7DEC96D}" srcId="{4A30F772-CD41-4B31-AEF8-BD30AC552D8C}" destId="{68E64B0C-12F2-4A91-93C4-899429969C91}" srcOrd="2" destOrd="0" parTransId="{A7FCB99F-980D-4460-B2A9-DE3C7295C834}" sibTransId="{68631D50-170B-4250-998C-B4D30BAE3516}"/>
    <dgm:cxn modelId="{CD8540B7-CC8B-4656-B60F-4ABAE8ACE2CD}" srcId="{4A30F772-CD41-4B31-AEF8-BD30AC552D8C}" destId="{3320F4CF-D1B0-473C-B85D-596D720D042F}" srcOrd="0" destOrd="0" parTransId="{8F83713E-65FD-485D-B8FB-AB58378CF9DD}" sibTransId="{A5D07E9B-AE4D-4C37-83E4-17B0AF14BD79}"/>
    <dgm:cxn modelId="{BD022104-DC9C-464B-BBD1-4490554C2393}" type="presOf" srcId="{68E64B0C-12F2-4A91-93C4-899429969C91}" destId="{F9DF8633-6F8D-4661-A581-7C96B8D0B954}" srcOrd="0" destOrd="0" presId="urn:microsoft.com/office/officeart/2005/8/layout/vList2"/>
    <dgm:cxn modelId="{497E0F40-5D2B-48D6-B958-D40C5DF411E4}" type="presOf" srcId="{3320F4CF-D1B0-473C-B85D-596D720D042F}" destId="{8761BE39-C5A8-4E2E-8D29-500621CCA509}" srcOrd="0" destOrd="0" presId="urn:microsoft.com/office/officeart/2005/8/layout/vList2"/>
    <dgm:cxn modelId="{A1FE49B3-13D1-4F37-A27A-0F3BC810D49B}" srcId="{4A30F772-CD41-4B31-AEF8-BD30AC552D8C}" destId="{8CDE2982-B1A5-4A63-97C2-C2524FB95F72}" srcOrd="1" destOrd="0" parTransId="{2B2D65B1-2F04-4A40-B7FE-FC748FEE02AF}" sibTransId="{A635C12D-341D-464D-AFEF-08C7F4AFE96C}"/>
    <dgm:cxn modelId="{1CCF647B-C3CD-4733-B1AA-0FF050BA27BF}" type="presOf" srcId="{4A30F772-CD41-4B31-AEF8-BD30AC552D8C}" destId="{EA024DF1-DEE3-44DB-8108-3A521852E5E7}" srcOrd="0" destOrd="0" presId="urn:microsoft.com/office/officeart/2005/8/layout/vList2"/>
    <dgm:cxn modelId="{B8D17486-7515-4ADA-98CC-C4B238DDFC31}" type="presParOf" srcId="{EA024DF1-DEE3-44DB-8108-3A521852E5E7}" destId="{8761BE39-C5A8-4E2E-8D29-500621CCA509}" srcOrd="0" destOrd="0" presId="urn:microsoft.com/office/officeart/2005/8/layout/vList2"/>
    <dgm:cxn modelId="{F7C75163-2270-4DEC-8AD4-A9B1CD3DB050}" type="presParOf" srcId="{EA024DF1-DEE3-44DB-8108-3A521852E5E7}" destId="{4008A419-628F-4D34-A302-63E69B71F264}" srcOrd="1" destOrd="0" presId="urn:microsoft.com/office/officeart/2005/8/layout/vList2"/>
    <dgm:cxn modelId="{3FC80B5F-3213-4234-AE04-D84ACD9190D2}" type="presParOf" srcId="{EA024DF1-DEE3-44DB-8108-3A521852E5E7}" destId="{CDA10D48-357B-477C-B3FA-6A1CE7101902}" srcOrd="2" destOrd="0" presId="urn:microsoft.com/office/officeart/2005/8/layout/vList2"/>
    <dgm:cxn modelId="{90C41A4C-918E-41AD-B0F9-7A6047882807}" type="presParOf" srcId="{EA024DF1-DEE3-44DB-8108-3A521852E5E7}" destId="{1ACAC361-240F-45AC-A7EE-C419AB2337F6}" srcOrd="3" destOrd="0" presId="urn:microsoft.com/office/officeart/2005/8/layout/vList2"/>
    <dgm:cxn modelId="{08728428-281D-47B2-A038-0B189CBD4551}" type="presParOf" srcId="{EA024DF1-DEE3-44DB-8108-3A521852E5E7}" destId="{F9DF8633-6F8D-4661-A581-7C96B8D0B95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761BE39-C5A8-4E2E-8D29-500621CCA509}">
      <dsp:nvSpPr>
        <dsp:cNvPr id="0" name=""/>
        <dsp:cNvSpPr/>
      </dsp:nvSpPr>
      <dsp:spPr>
        <a:xfrm>
          <a:off x="0" y="321532"/>
          <a:ext cx="9387839" cy="1698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l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0" i="0" kern="1200" smtClean="0"/>
            <a:t>Các phần tử của mảng có cùng kiểu dữ liệu</a:t>
          </a:r>
          <a:endParaRPr lang="en-US" sz="4400" kern="1200"/>
        </a:p>
      </dsp:txBody>
      <dsp:txXfrm>
        <a:off x="82931" y="404463"/>
        <a:ext cx="9221977" cy="1532978"/>
      </dsp:txXfrm>
    </dsp:sp>
    <dsp:sp modelId="{CDA10D48-357B-477C-B3FA-6A1CE7101902}">
      <dsp:nvSpPr>
        <dsp:cNvPr id="0" name=""/>
        <dsp:cNvSpPr/>
      </dsp:nvSpPr>
      <dsp:spPr>
        <a:xfrm>
          <a:off x="0" y="2147092"/>
          <a:ext cx="9387839" cy="16988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l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0" i="0" kern="1200" smtClean="0"/>
            <a:t>Mỗi phần tử của mảng có thể được sử dụng như một biến riêng lẻ</a:t>
          </a:r>
          <a:endParaRPr lang="en-US" sz="4400" kern="1200"/>
        </a:p>
      </dsp:txBody>
      <dsp:txXfrm>
        <a:off x="82931" y="2230023"/>
        <a:ext cx="9221977" cy="1532978"/>
      </dsp:txXfrm>
    </dsp:sp>
    <dsp:sp modelId="{F9DF8633-6F8D-4661-A581-7C96B8D0B954}">
      <dsp:nvSpPr>
        <dsp:cNvPr id="0" name=""/>
        <dsp:cNvSpPr/>
      </dsp:nvSpPr>
      <dsp:spPr>
        <a:xfrm>
          <a:off x="0" y="3972652"/>
          <a:ext cx="9387839" cy="16988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lvl="0" algn="l" defTabSz="19558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b="0" i="0" kern="1200" smtClean="0"/>
            <a:t>Kiểu dữ liệu của mảng có thể là int, char, float hoặc double</a:t>
          </a:r>
          <a:endParaRPr lang="en-US" sz="4400" kern="1200"/>
        </a:p>
      </dsp:txBody>
      <dsp:txXfrm>
        <a:off x="82931" y="4055583"/>
        <a:ext cx="9221977" cy="15329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170634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1830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9675" y="685800"/>
            <a:ext cx="4438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Bổ</a:t>
            </a:r>
            <a:r>
              <a:rPr lang="en-US" baseline="0" dirty="0" smtClean="0"/>
              <a:t> sung </a:t>
            </a:r>
            <a:r>
              <a:rPr lang="en-US" baseline="0" dirty="0" err="1" smtClean="0"/>
              <a:t>nhình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456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9675" y="685800"/>
            <a:ext cx="4438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677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9675" y="685800"/>
            <a:ext cx="4438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Bổ</a:t>
            </a:r>
            <a:r>
              <a:rPr lang="en-US" baseline="0" dirty="0" smtClean="0"/>
              <a:t> sung </a:t>
            </a:r>
            <a:r>
              <a:rPr lang="en-US" baseline="0" dirty="0" err="1" smtClean="0"/>
              <a:t>giải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thích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các</a:t>
            </a:r>
            <a:r>
              <a:rPr lang="en-US" baseline="0" dirty="0" smtClean="0"/>
              <a:t> </a:t>
            </a:r>
            <a:r>
              <a:rPr lang="en-US" baseline="0" dirty="0" err="1" smtClean="0"/>
              <a:t>kieur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mảng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969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9675" y="685800"/>
            <a:ext cx="4438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1565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9675" y="685800"/>
            <a:ext cx="4438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Dổi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thành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bkap</a:t>
            </a:r>
            <a:r>
              <a:rPr lang="en-US" baseline="0" dirty="0" smtClean="0"/>
              <a:t> + </a:t>
            </a:r>
            <a:r>
              <a:rPr lang="en-US" baseline="0" dirty="0" err="1" smtClean="0"/>
              <a:t>kết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quả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bên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cạnh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416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9675" y="685800"/>
            <a:ext cx="4438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444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09675" y="685800"/>
            <a:ext cx="443865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Slider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này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chỉnh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lại</a:t>
            </a:r>
            <a:r>
              <a:rPr lang="en-US" baseline="0" dirty="0" smtClean="0"/>
              <a:t> demo </a:t>
            </a:r>
            <a:r>
              <a:rPr lang="en-US" baseline="0" dirty="0" err="1" smtClean="0"/>
              <a:t>và</a:t>
            </a:r>
            <a:r>
              <a:rPr lang="en-US" baseline="0" dirty="0" smtClean="0"/>
              <a:t> 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5595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>
            <a:spLocks noGrp="1" noRot="1" noChangeAspect="1"/>
          </p:cNvSpPr>
          <p:nvPr>
            <p:ph type="sldImg" idx="2"/>
          </p:nvPr>
        </p:nvSpPr>
        <p:spPr>
          <a:xfrm>
            <a:off x="1209675" y="685800"/>
            <a:ext cx="443865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44202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257300" y="1272010"/>
            <a:ext cx="7543800" cy="27059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257300" y="4082309"/>
            <a:ext cx="7543800" cy="187652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pPr algn="r">
              <a:buSzPct val="25000"/>
            </a:pPr>
            <a:fld id="{00000000-1234-1234-1234-123412341234}" type="slidenum">
              <a:rPr lang="en-US" sz="1200" smtClean="0">
                <a:solidFill>
                  <a:srgbClr val="888888"/>
                </a:solidFill>
                <a:ea typeface="Calibri"/>
                <a:cs typeface="Calibri"/>
                <a:sym typeface="Calibri"/>
              </a:rPr>
              <a:pPr algn="r">
                <a:buSzPct val="25000"/>
              </a:pPr>
              <a:t>‹#›</a:t>
            </a:fld>
            <a:endParaRPr lang="en-US" sz="1200">
              <a:solidFill>
                <a:srgbClr val="888888"/>
              </a:solidFill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251460" y="1"/>
            <a:ext cx="9555480" cy="83481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1" i="0" u="none" strike="noStrike" cap="none">
                <a:solidFill>
                  <a:srgbClr val="832C8B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251460" y="1038120"/>
            <a:ext cx="4714875" cy="5962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635000" marR="0" lvl="0" indent="-4572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2"/>
          </p:nvPr>
        </p:nvSpPr>
        <p:spPr>
          <a:xfrm>
            <a:off x="5092065" y="1038120"/>
            <a:ext cx="4714875" cy="59624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635000" marR="0" lvl="0" indent="-4572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ftr" idx="11"/>
          </p:nvPr>
        </p:nvSpPr>
        <p:spPr>
          <a:xfrm>
            <a:off x="3331845" y="7333403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00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9356407" y="7333404"/>
            <a:ext cx="701993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8071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19101" y="0"/>
            <a:ext cx="9387839" cy="82042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000" b="1" i="0" u="none" strike="noStrike" cap="none">
                <a:solidFill>
                  <a:srgbClr val="832C8B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1"/>
          </p:nvPr>
        </p:nvSpPr>
        <p:spPr>
          <a:xfrm>
            <a:off x="419100" y="1007534"/>
            <a:ext cx="9387840" cy="59930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520700" marR="0" lvl="0" indent="-3429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3415664" y="7322608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400" b="0" i="0" u="none" strike="noStrike" cap="none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9356407" y="7322609"/>
            <a:ext cx="701993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algn="ctr"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‹#›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686277" y="1937704"/>
            <a:ext cx="8675369" cy="32331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686277" y="5201391"/>
            <a:ext cx="8675369" cy="17002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92824" y="518161"/>
            <a:ext cx="3244096" cy="18135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4276130" y="1119081"/>
            <a:ext cx="5092064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692824" y="2331720"/>
            <a:ext cx="3244096" cy="4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92824" y="518161"/>
            <a:ext cx="3244096" cy="18135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4276130" y="1119081"/>
            <a:ext cx="5092064" cy="552344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92824" y="2331720"/>
            <a:ext cx="3244096" cy="4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2563442" y="197117"/>
            <a:ext cx="4931516" cy="86753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4989089" y="2622762"/>
            <a:ext cx="6586750" cy="21688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588539" y="516786"/>
            <a:ext cx="6586750" cy="638079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2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691516" y="413808"/>
            <a:ext cx="8675369" cy="150230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691516" y="2069042"/>
            <a:ext cx="8675369" cy="493151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69151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3331845" y="7203864"/>
            <a:ext cx="3394710" cy="4138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en-US" smtClean="0"/>
              <a:t>Logic Building and Elementary Programming</a:t>
            </a:r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7103746" y="7203864"/>
            <a:ext cx="2263139" cy="4138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0" r:id="rId10"/>
  </p:sldLayoutIdLst>
  <p:timing>
    <p:tnLst>
      <p:par>
        <p:cTn id="1" dur="indefinite" restart="never" nodeType="tmRoot"/>
      </p:par>
    </p:tnLst>
  </p:timing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Shape 8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565"/>
            <a:ext cx="10203981" cy="7787548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Shape 85"/>
          <p:cNvSpPr/>
          <p:nvPr/>
        </p:nvSpPr>
        <p:spPr>
          <a:xfrm>
            <a:off x="381246" y="2538167"/>
            <a:ext cx="9271574" cy="92435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50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BÀI </a:t>
            </a:r>
            <a:r>
              <a:rPr lang="en-US" sz="5000" b="1" dirty="0" smtClean="0">
                <a:solidFill>
                  <a:schemeClr val="lt1"/>
                </a:solidFill>
              </a:rPr>
              <a:t>7</a:t>
            </a:r>
            <a:r>
              <a:rPr lang="en-US" sz="5000" b="1" i="0" u="none" strike="noStrike" cap="none" dirty="0" smtClean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5000" b="1" dirty="0" smtClean="0">
                <a:solidFill>
                  <a:schemeClr val="lt1"/>
                </a:solidFill>
              </a:rPr>
              <a:t>MẢNG</a:t>
            </a:r>
            <a:endParaRPr lang="en-US" sz="50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KHỞI TẠO MẢNG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10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419100" y="1009403"/>
            <a:ext cx="9387840" cy="60661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5207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 panose="05000000000000000000" pitchFamily="2" charset="2"/>
              <a:buChar char="§"/>
              <a:defRPr sz="2400" b="0" i="0" u="none" strike="noStrike" cap="none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r>
              <a:rPr lang="vi-VN" dirty="0"/>
              <a:t>Mỗi phần tử của một mảng auto cần được khởi tạo riêng rẽ</a:t>
            </a:r>
            <a:r>
              <a:rPr lang="vi-VN" dirty="0" smtClean="0"/>
              <a:t>.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vi-VN" dirty="0"/>
              <a:t>Trong ví dụ sau các phần tử của mảng được gán giá trị bằng cách sử dụng vòng lặp </a:t>
            </a:r>
            <a:r>
              <a:rPr lang="vi-VN" dirty="0" smtClean="0">
                <a:solidFill>
                  <a:schemeClr val="accent2"/>
                </a:solidFill>
              </a:rPr>
              <a:t>for</a:t>
            </a:r>
            <a:endParaRPr lang="en-US" dirty="0" smtClean="0">
              <a:solidFill>
                <a:schemeClr val="accent2"/>
              </a:solidFill>
            </a:endParaRPr>
          </a:p>
          <a:p>
            <a:endParaRPr lang="en-US" dirty="0">
              <a:solidFill>
                <a:schemeClr val="accent2"/>
              </a:solidFill>
            </a:endParaRPr>
          </a:p>
          <a:p>
            <a:endParaRPr lang="en-US" altLang="en-US" dirty="0" smtClean="0">
              <a:solidFill>
                <a:schemeClr val="accent2"/>
              </a:solidFill>
            </a:endParaRPr>
          </a:p>
          <a:p>
            <a:endParaRPr lang="en-US" altLang="en-US" dirty="0">
              <a:solidFill>
                <a:schemeClr val="accent2"/>
              </a:solidFill>
            </a:endParaRPr>
          </a:p>
          <a:p>
            <a:endParaRPr lang="en-US" altLang="en-US" dirty="0" smtClean="0">
              <a:solidFill>
                <a:schemeClr val="accent2"/>
              </a:solidFill>
            </a:endParaRPr>
          </a:p>
          <a:p>
            <a:endParaRPr lang="en-US" altLang="en-US" dirty="0">
              <a:solidFill>
                <a:schemeClr val="accent2"/>
              </a:solidFill>
            </a:endParaRPr>
          </a:p>
          <a:p>
            <a:endParaRPr lang="en-US" altLang="en-US" dirty="0" smtClean="0">
              <a:solidFill>
                <a:schemeClr val="accent2"/>
              </a:solidFill>
            </a:endParaRPr>
          </a:p>
          <a:p>
            <a:endParaRPr lang="en-US" altLang="en-US" dirty="0" smtClean="0">
              <a:solidFill>
                <a:schemeClr val="accent2"/>
              </a:solidFill>
            </a:endParaRPr>
          </a:p>
          <a:p>
            <a:endParaRPr lang="en-US" altLang="en-US" dirty="0" smtClean="0">
              <a:solidFill>
                <a:schemeClr val="accent2"/>
              </a:solidFill>
            </a:endParaRPr>
          </a:p>
          <a:p>
            <a:endParaRPr lang="en-US" altLang="en-US" dirty="0">
              <a:solidFill>
                <a:schemeClr val="accent2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vi-VN" dirty="0"/>
              <a:t>Trong trường hợp mảng extern và static, các phần tử được tự động khởi tạo với giá trị 0</a:t>
            </a:r>
            <a:endParaRPr lang="en-US" altLang="en-US" dirty="0" smtClean="0">
              <a:solidFill>
                <a:schemeClr val="accent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18" y="2554099"/>
            <a:ext cx="4768378" cy="343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93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CHUỖI – MẢNG KÝ TỰ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51459" y="1038120"/>
            <a:ext cx="9555481" cy="59624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vi-VN" dirty="0"/>
              <a:t>Chuỗi có thể được định nghĩa như là một mảng kiểu ký tự, được kết thúc bằng ký tự </a:t>
            </a:r>
            <a:r>
              <a:rPr lang="vi-VN" dirty="0" smtClean="0"/>
              <a:t>null</a:t>
            </a:r>
            <a:endParaRPr lang="en-US" dirty="0" smtClean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Mỗi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 </a:t>
            </a:r>
            <a:r>
              <a:rPr lang="en-US" dirty="0" err="1"/>
              <a:t>chiếm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byte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cuối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“\0” (null</a:t>
            </a:r>
            <a:r>
              <a:rPr lang="en-US" dirty="0" smtClean="0"/>
              <a:t>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 err="1"/>
              <a:t>Ví</a:t>
            </a:r>
            <a:r>
              <a:rPr lang="en-US" dirty="0"/>
              <a:t> </a:t>
            </a:r>
            <a:r>
              <a:rPr lang="en-US" dirty="0" err="1"/>
              <a:t>dụ</a:t>
            </a:r>
            <a:r>
              <a:rPr lang="en-US" dirty="0" smtClean="0"/>
              <a:t>:</a:t>
            </a:r>
          </a:p>
          <a:p>
            <a:endParaRPr lang="en-US" altLang="en-US" dirty="0"/>
          </a:p>
          <a:p>
            <a:pPr marL="177800" indent="0">
              <a:buNone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11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823" y="3007922"/>
            <a:ext cx="5569527" cy="3991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74043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CHUỖI – MẢNG KÝ TỰ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51459" y="1038120"/>
            <a:ext cx="9555481" cy="5962438"/>
          </a:xfrm>
        </p:spPr>
        <p:txBody>
          <a:bodyPr/>
          <a:lstStyle/>
          <a:p>
            <a:endParaRPr lang="en-US" altLang="en-US" dirty="0"/>
          </a:p>
          <a:p>
            <a:pPr marL="177800" indent="0">
              <a:buNone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12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124" y="1529217"/>
            <a:ext cx="7853731" cy="2852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73182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HÀM XỬ LÝ CHUỖI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13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782390"/>
              </p:ext>
            </p:extLst>
          </p:nvPr>
        </p:nvGraphicFramePr>
        <p:xfrm>
          <a:off x="1140032" y="1662543"/>
          <a:ext cx="8251372" cy="3059350"/>
        </p:xfrm>
        <a:graphic>
          <a:graphicData uri="http://schemas.openxmlformats.org/drawingml/2006/table">
            <a:tbl>
              <a:tblPr firstRow="1" bandRow="1">
                <a:tableStyleId>{37CE84F3-28C3-443E-9E96-99CF82512B78}</a:tableStyleId>
              </a:tblPr>
              <a:tblGrid>
                <a:gridCol w="2011149"/>
                <a:gridCol w="6240223"/>
              </a:tblGrid>
              <a:tr h="43705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Tên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hàm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Chức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năng</a:t>
                      </a:r>
                      <a:endParaRPr lang="en-US" dirty="0"/>
                    </a:p>
                  </a:txBody>
                  <a:tcPr/>
                </a:tc>
              </a:tr>
              <a:tr h="437050">
                <a:tc>
                  <a:txBody>
                    <a:bodyPr/>
                    <a:lstStyle/>
                    <a:p>
                      <a:r>
                        <a:rPr lang="en-US" smtClean="0"/>
                        <a:t>strcpy</a:t>
                      </a:r>
                      <a:r>
                        <a:rPr lang="en-US" dirty="0" smtClean="0"/>
                        <a:t>(s1,s2)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Sao </a:t>
                      </a:r>
                      <a:r>
                        <a:rPr lang="en-US" dirty="0" err="1" smtClean="0"/>
                        <a:t>chép</a:t>
                      </a:r>
                      <a:r>
                        <a:rPr lang="en-US" baseline="0" dirty="0" smtClean="0"/>
                        <a:t> s2 sang s1</a:t>
                      </a:r>
                      <a:endParaRPr lang="en-US" dirty="0"/>
                    </a:p>
                  </a:txBody>
                  <a:tcPr/>
                </a:tc>
              </a:tr>
              <a:tr h="43705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strcat</a:t>
                      </a:r>
                      <a:r>
                        <a:rPr lang="en-US" dirty="0" smtClean="0"/>
                        <a:t>(s1,s2)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</a:t>
                      </a:r>
                      <a:r>
                        <a:rPr lang="vi-VN" dirty="0" smtClean="0"/>
                        <a:t>ối s2 vào cuối của s1</a:t>
                      </a:r>
                      <a:endParaRPr lang="en-US" dirty="0"/>
                    </a:p>
                  </a:txBody>
                  <a:tcPr/>
                </a:tc>
              </a:tr>
              <a:tr h="43705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strlen</a:t>
                      </a:r>
                      <a:r>
                        <a:rPr lang="en-US" dirty="0" smtClean="0"/>
                        <a:t>(s1)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Trả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về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độ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dài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của</a:t>
                      </a:r>
                      <a:r>
                        <a:rPr lang="en-US" baseline="0" dirty="0" smtClean="0"/>
                        <a:t> s1</a:t>
                      </a:r>
                      <a:endParaRPr lang="en-US" dirty="0"/>
                    </a:p>
                  </a:txBody>
                  <a:tcPr/>
                </a:tc>
              </a:tr>
              <a:tr h="43705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strcmp</a:t>
                      </a:r>
                      <a:r>
                        <a:rPr lang="en-US" dirty="0" smtClean="0"/>
                        <a:t>(s1,s2)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Trả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về</a:t>
                      </a:r>
                      <a:r>
                        <a:rPr lang="en-US" baseline="0" dirty="0" smtClean="0"/>
                        <a:t> 0, </a:t>
                      </a:r>
                      <a:r>
                        <a:rPr lang="en-US" baseline="0" dirty="0" err="1" smtClean="0"/>
                        <a:t>nếu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s1 </a:t>
                      </a:r>
                      <a:r>
                        <a:rPr lang="en-US" baseline="0" dirty="0" err="1" smtClean="0"/>
                        <a:t>gióng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s2, &lt; 0 </a:t>
                      </a:r>
                      <a:r>
                        <a:rPr lang="en-US" baseline="0" dirty="0" err="1" smtClean="0"/>
                        <a:t>nếu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s1&lt; s2 </a:t>
                      </a:r>
                      <a:r>
                        <a:rPr lang="en-US" baseline="0" dirty="0" err="1" smtClean="0"/>
                        <a:t>và</a:t>
                      </a:r>
                      <a:r>
                        <a:rPr lang="en-US" baseline="0" dirty="0" smtClean="0"/>
                        <a:t> &gt; </a:t>
                      </a:r>
                      <a:r>
                        <a:rPr lang="en-US" baseline="0" dirty="0" smtClean="0"/>
                        <a:t>0 </a:t>
                      </a:r>
                      <a:r>
                        <a:rPr lang="en-US" baseline="0" dirty="0" err="1" smtClean="0"/>
                        <a:t>nếu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s1&gt;s2</a:t>
                      </a:r>
                      <a:endParaRPr lang="en-US" dirty="0"/>
                    </a:p>
                  </a:txBody>
                  <a:tcPr/>
                </a:tc>
              </a:tr>
              <a:tr h="43705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strchr</a:t>
                      </a:r>
                      <a:r>
                        <a:rPr lang="en-US" dirty="0" smtClean="0"/>
                        <a:t>(s1,ch)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trả </a:t>
                      </a:r>
                      <a:r>
                        <a:rPr lang="en-US" dirty="0" err="1" smtClean="0"/>
                        <a:t>về</a:t>
                      </a:r>
                      <a:r>
                        <a:rPr lang="en-US" baseline="0" dirty="0" smtClean="0"/>
                        <a:t> </a:t>
                      </a:r>
                      <a:r>
                        <a:rPr lang="vi-VN" dirty="0" smtClean="0"/>
                        <a:t>một con trỏ xuất hiện đầu tiên của </a:t>
                      </a:r>
                      <a:r>
                        <a:rPr lang="en-US" dirty="0" err="1" smtClean="0"/>
                        <a:t>ký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err="1" smtClean="0"/>
                        <a:t>tự</a:t>
                      </a:r>
                      <a:r>
                        <a:rPr lang="en-US" baseline="0" dirty="0" smtClean="0"/>
                        <a:t> </a:t>
                      </a:r>
                      <a:r>
                        <a:rPr lang="vi-VN" dirty="0" smtClean="0"/>
                        <a:t>ch trong s1</a:t>
                      </a:r>
                      <a:endParaRPr lang="en-US" dirty="0"/>
                    </a:p>
                  </a:txBody>
                  <a:tcPr/>
                </a:tc>
              </a:tr>
              <a:tr h="43705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strstr</a:t>
                      </a:r>
                      <a:r>
                        <a:rPr lang="en-US" dirty="0" smtClean="0"/>
                        <a:t>(s1,s2)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 smtClean="0"/>
                        <a:t>trả </a:t>
                      </a:r>
                      <a:r>
                        <a:rPr lang="en-US" dirty="0" err="1" smtClean="0"/>
                        <a:t>về</a:t>
                      </a:r>
                      <a:r>
                        <a:rPr lang="en-US" baseline="0" dirty="0" smtClean="0"/>
                        <a:t> </a:t>
                      </a:r>
                      <a:r>
                        <a:rPr lang="vi-VN" dirty="0" smtClean="0"/>
                        <a:t>một con trỏ xuất hiện đầu tiên của </a:t>
                      </a:r>
                      <a:r>
                        <a:rPr lang="en-US" dirty="0" smtClean="0"/>
                        <a:t>s2 </a:t>
                      </a:r>
                      <a:r>
                        <a:rPr lang="vi-VN" dirty="0" smtClean="0"/>
                        <a:t>trong s1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6293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MẢNG HAI CHIỀU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/>
              <a:t>Mảng đa chiều đơn giản nhất và thường được dùng nhất là mảng hai chiều 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/>
              <a:t>Mảng hai chiều có thể xem như là một mảng với mỗi phần tử là mảng một </a:t>
            </a:r>
            <a:r>
              <a:rPr lang="vi-VN" dirty="0" smtClean="0"/>
              <a:t>chiều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dirty="0"/>
              <a:t>Về logic, một mảng hai chiều trông giống như một bảng lịch trình xe lửa, gồm các dòng và các </a:t>
            </a:r>
            <a:r>
              <a:rPr lang="vi-VN" dirty="0" smtClean="0"/>
              <a:t>cột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 smtClean="0"/>
              <a:t>chiều</a:t>
            </a:r>
            <a:r>
              <a:rPr lang="en-US" dirty="0" smtClean="0"/>
              <a:t>:  </a:t>
            </a:r>
            <a:r>
              <a:rPr lang="en-US" dirty="0" err="1" smtClean="0">
                <a:solidFill>
                  <a:schemeClr val="accent5"/>
                </a:solidFill>
              </a:rPr>
              <a:t>int</a:t>
            </a:r>
            <a:r>
              <a:rPr lang="en-US" dirty="0" smtClean="0">
                <a:solidFill>
                  <a:schemeClr val="accent5"/>
                </a:solidFill>
              </a:rPr>
              <a:t> </a:t>
            </a:r>
            <a:r>
              <a:rPr lang="en-US" dirty="0">
                <a:solidFill>
                  <a:schemeClr val="accent5"/>
                </a:solidFill>
              </a:rPr>
              <a:t>temp[4][3</a:t>
            </a:r>
            <a:r>
              <a:rPr lang="en-US" dirty="0" smtClean="0">
                <a:solidFill>
                  <a:schemeClr val="accent5"/>
                </a:solidFill>
              </a:rPr>
              <a:t>];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dirty="0">
              <a:solidFill>
                <a:schemeClr val="accent5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14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05481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MẢNG HAI CHIỀU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" y="1038120"/>
            <a:ext cx="9672539" cy="5965974"/>
          </a:xfrm>
        </p:spPr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15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12" y="1851277"/>
            <a:ext cx="5830784" cy="32352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5492" y="1743388"/>
            <a:ext cx="3239152" cy="345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64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MẢNG HAI CHIỀU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" y="1038120"/>
            <a:ext cx="9672539" cy="5965974"/>
          </a:xfrm>
        </p:spPr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16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02" y="1662544"/>
            <a:ext cx="6626433" cy="34036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8935" y="1697493"/>
            <a:ext cx="2933205" cy="333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701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KHỞI TẠO MẢNG ĐA CHIỀU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17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251460" y="1038120"/>
            <a:ext cx="9555480" cy="5962438"/>
          </a:xfrm>
        </p:spPr>
        <p:txBody>
          <a:bodyPr/>
          <a:lstStyle/>
          <a:p>
            <a:r>
              <a:rPr lang="vi-VN" dirty="0" smtClean="0"/>
              <a:t>Một </a:t>
            </a:r>
            <a:r>
              <a:rPr lang="vi-VN" dirty="0"/>
              <a:t>mảng chuỗi hai chiều được khai báo theo cách </a:t>
            </a:r>
            <a:r>
              <a:rPr lang="vi-VN" dirty="0" smtClean="0"/>
              <a:t>sau:</a:t>
            </a:r>
            <a:r>
              <a:rPr lang="en-US" dirty="0" smtClean="0"/>
              <a:t> </a:t>
            </a:r>
            <a:r>
              <a:rPr lang="vi-VN" dirty="0" smtClean="0">
                <a:solidFill>
                  <a:schemeClr val="accent5"/>
                </a:solidFill>
              </a:rPr>
              <a:t>char </a:t>
            </a:r>
            <a:r>
              <a:rPr lang="vi-VN" dirty="0">
                <a:solidFill>
                  <a:schemeClr val="accent5"/>
                </a:solidFill>
              </a:rPr>
              <a:t>str_ary[25][80</a:t>
            </a:r>
            <a:r>
              <a:rPr lang="vi-VN" dirty="0" smtClean="0">
                <a:solidFill>
                  <a:schemeClr val="accent5"/>
                </a:solidFill>
              </a:rPr>
              <a:t>];</a:t>
            </a:r>
            <a:endParaRPr lang="en-US" dirty="0" smtClean="0">
              <a:solidFill>
                <a:schemeClr val="accent5"/>
              </a:solidFill>
            </a:endParaRPr>
          </a:p>
          <a:p>
            <a:endParaRPr lang="en-US" dirty="0">
              <a:solidFill>
                <a:schemeClr val="accent5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322" y="2105335"/>
            <a:ext cx="8527060" cy="4544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528525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KHỞI TẠO MẢNG ĐA CHIỀU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sp>
        <p:nvSpPr>
          <p:cNvPr id="8" name="Text Placeholder 3"/>
          <p:cNvSpPr>
            <a:spLocks noGrp="1"/>
          </p:cNvSpPr>
          <p:nvPr>
            <p:ph type="body" idx="1"/>
          </p:nvPr>
        </p:nvSpPr>
        <p:spPr>
          <a:xfrm>
            <a:off x="251460" y="1038120"/>
            <a:ext cx="9555480" cy="5962438"/>
          </a:xfrm>
        </p:spPr>
        <p:txBody>
          <a:bodyPr/>
          <a:lstStyle/>
          <a:p>
            <a:pPr marL="177800" indent="0">
              <a:buNone/>
            </a:pPr>
            <a:endParaRPr lang="en-US" dirty="0">
              <a:solidFill>
                <a:schemeClr val="accent5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93" y="1172936"/>
            <a:ext cx="8680234" cy="4944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92509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TÓM TẮT BÀI HỌC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2000" dirty="0" smtClean="0"/>
              <a:t>Mảng </a:t>
            </a:r>
            <a:r>
              <a:rPr lang="vi-VN" sz="2000" dirty="0"/>
              <a:t>là một tập hợp các phần tử dữ liệu có cùng kiểu được tham chiếu bởi cùng một tên </a:t>
            </a:r>
            <a:r>
              <a:rPr lang="en-US" altLang="en-US" sz="2000" dirty="0" smtClean="0"/>
              <a:t>:</a:t>
            </a:r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smtClean="0"/>
              <a:t> </a:t>
            </a:r>
            <a:r>
              <a:rPr lang="vi-VN" sz="2000" dirty="0"/>
              <a:t>Mỗi phần tử của mảng có cùng kiểu dữ liệu, cùng lớp lưu trữ và có cùng các đặc </a:t>
            </a:r>
            <a:r>
              <a:rPr lang="vi-VN" sz="2000" dirty="0" smtClean="0"/>
              <a:t>tính</a:t>
            </a:r>
            <a:endParaRPr lang="en-US" altLang="en-US" sz="2000" dirty="0" smtClean="0">
              <a:solidFill>
                <a:srgbClr val="FFC000"/>
              </a:solidFill>
            </a:endParaRPr>
          </a:p>
          <a:p>
            <a:pPr lvl="1" eaLnBrk="1" hangingPunct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en-US" sz="2000" dirty="0" smtClean="0"/>
              <a:t> </a:t>
            </a:r>
            <a:r>
              <a:rPr lang="vi-VN" sz="2000" dirty="0"/>
              <a:t>Mỗi phần tử được lưu trữ ở vị trí kế tiếp nhau trong bộ nhớ </a:t>
            </a:r>
            <a:r>
              <a:rPr lang="vi-VN" sz="2000" dirty="0" smtClean="0"/>
              <a:t>chính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000" dirty="0"/>
              <a:t>Chiều của mảng được xác định bởi số các chỉ số cần thiết để định danh duy nhất mỗi phần </a:t>
            </a:r>
            <a:r>
              <a:rPr lang="vi-VN" sz="2000" dirty="0" smtClean="0"/>
              <a:t>tử</a:t>
            </a:r>
            <a:endParaRPr lang="en-US" sz="2000" dirty="0" smtClean="0"/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000" dirty="0"/>
              <a:t>Các mảng có thể có các kiểu dữ liệu như int, char, float, hoặc </a:t>
            </a:r>
            <a:r>
              <a:rPr lang="vi-VN" sz="2000" dirty="0" smtClean="0"/>
              <a:t>double</a:t>
            </a:r>
            <a:endParaRPr lang="en-US" sz="2000" dirty="0" smtClean="0"/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000" dirty="0"/>
              <a:t>Các mảng extern và static có thể được khởi tạo khi khai </a:t>
            </a:r>
            <a:r>
              <a:rPr lang="vi-VN" sz="2000" dirty="0" smtClean="0"/>
              <a:t>báo</a:t>
            </a:r>
            <a:endParaRPr lang="en-US" sz="2000" dirty="0" smtClean="0"/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2000" dirty="0"/>
              <a:t>Mảng hai chiều có thể xem như là một mảng của các mảng một chiều</a:t>
            </a:r>
            <a:endParaRPr lang="en-US" altLang="en-US" sz="2000" dirty="0" smtClean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19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135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MỤC TIÊU BÀI HỌC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/>
              <a:t>Các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 smtClean="0"/>
              <a:t>số</a:t>
            </a:r>
            <a:r>
              <a:rPr lang="en-US" dirty="0" smtClean="0"/>
              <a:t>.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Khai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 smtClean="0"/>
              <a:t>mảng</a:t>
            </a:r>
            <a:endParaRPr 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smtClean="0"/>
              <a:t>C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endParaRPr 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chuỗi</a:t>
            </a:r>
            <a:r>
              <a:rPr lang="en-US" dirty="0"/>
              <a:t> /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 smtClean="0"/>
              <a:t>tự</a:t>
            </a:r>
            <a:endParaRPr 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hiểu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 smtClean="0"/>
              <a:t>chiều</a:t>
            </a:r>
            <a:endParaRPr lang="en-US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khởi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mảng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</a:t>
            </a:r>
            <a:r>
              <a:rPr lang="en-US" dirty="0" err="1"/>
              <a:t>chiều</a:t>
            </a:r>
            <a:endParaRPr lang="en-US" dirty="0" smtClean="0">
              <a:solidFill>
                <a:srgbClr val="FFC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2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53744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alphaModFix/>
          </a:blip>
          <a:stretch>
            <a:fillRect l="-999" r="-999"/>
          </a:stretch>
        </a:blip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2367376" y="2103239"/>
            <a:ext cx="5636594" cy="80227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000" b="1" dirty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THANK FOR </a:t>
            </a:r>
            <a:r>
              <a:rPr lang="en-US" sz="4000" b="1" dirty="0" smtClean="0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WATCH!</a:t>
            </a:r>
            <a:endParaRPr lang="en-US" sz="4000" b="1" dirty="0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20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PHẦN TỬ VÀ CHỈ SỐ CỦA MẢNG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363" y="1007534"/>
            <a:ext cx="9679577" cy="5993025"/>
          </a:xfrm>
        </p:spPr>
        <p:txBody>
          <a:bodyPr/>
          <a:lstStyle/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vi-VN" sz="1800" dirty="0" smtClean="0"/>
              <a:t>Mảng là một tập hợp các phần tử cố định có cùng một kiểu, gọi là kiểu phần tử. </a:t>
            </a:r>
            <a:endParaRPr lang="en-US" sz="1800" dirty="0" smtClean="0"/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solidFill>
                  <a:schemeClr val="tx1"/>
                </a:solidFill>
                <a:latin typeface="+mn-lt"/>
              </a:rPr>
              <a:t>   </a:t>
            </a:r>
            <a:r>
              <a:rPr lang="vi-VN" sz="1800" dirty="0" smtClean="0">
                <a:solidFill>
                  <a:schemeClr val="tx1"/>
                </a:solidFill>
                <a:latin typeface="+mn-lt"/>
              </a:rPr>
              <a:t>Kiểu phần tử có thể là có các kiểu bất kỳ: ký tự, số, chuỗi ký tự… </a:t>
            </a:r>
            <a:endParaRPr lang="en-US" sz="1800" dirty="0" smtClean="0">
              <a:solidFill>
                <a:schemeClr val="tx1"/>
              </a:solidFill>
              <a:latin typeface="+mn-lt"/>
            </a:endParaRPr>
          </a:p>
          <a:p>
            <a:pPr lvl="1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>
                <a:solidFill>
                  <a:schemeClr val="tx1"/>
                </a:solidFill>
                <a:latin typeface="+mn-lt"/>
              </a:rPr>
              <a:t>   C</a:t>
            </a:r>
            <a:r>
              <a:rPr lang="vi-VN" sz="1800" dirty="0" smtClean="0">
                <a:solidFill>
                  <a:schemeClr val="tx1"/>
                </a:solidFill>
                <a:latin typeface="+mn-lt"/>
              </a:rPr>
              <a:t>ũng có khi ta sử dụng kiểu mảng để làm kiểu phần tử cho một mảng (trong trường hợp này ta gọi là mảng của mảng hay mảng nhiều chiều)</a:t>
            </a:r>
            <a:endParaRPr lang="en-US" altLang="en-US" sz="1800" dirty="0" smtClean="0">
              <a:solidFill>
                <a:schemeClr val="tx1"/>
              </a:solidFill>
              <a:latin typeface="+mn-lt"/>
            </a:endParaRPr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800" dirty="0" err="1" smtClean="0"/>
              <a:t>Mỗi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phần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tử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được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xác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định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bằng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một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số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thứ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tự</a:t>
            </a:r>
            <a:r>
              <a:rPr lang="en-US" altLang="en-US" sz="1800" dirty="0" smtClean="0"/>
              <a:t> (</a:t>
            </a:r>
            <a:r>
              <a:rPr lang="en-US" altLang="en-US" sz="1800" dirty="0" err="1" smtClean="0"/>
              <a:t>còn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gọi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là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chỉ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số</a:t>
            </a:r>
            <a:r>
              <a:rPr lang="en-US" altLang="en-US" sz="1800" dirty="0" smtClean="0"/>
              <a:t>) </a:t>
            </a:r>
            <a:r>
              <a:rPr lang="en-US" altLang="en-US" sz="1800" dirty="0" err="1" smtClean="0"/>
              <a:t>duy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nhất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trong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mảng</a:t>
            </a:r>
            <a:endParaRPr lang="en-US" altLang="en-US" sz="1800" dirty="0" smtClean="0"/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800" dirty="0" err="1" smtClean="0"/>
              <a:t>Số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chiều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của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mảng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được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xác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định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bằng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số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các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chỉ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số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cần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thiết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để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định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danh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duy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nhất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từng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phần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tử</a:t>
            </a:r>
            <a:endParaRPr lang="en-US" altLang="en-US" sz="1800" dirty="0" smtClean="0"/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800" dirty="0" smtClean="0"/>
              <a:t>Chỉ </a:t>
            </a:r>
            <a:r>
              <a:rPr lang="en-US" altLang="en-US" sz="1800" dirty="0" err="1"/>
              <a:t>số</a:t>
            </a:r>
            <a:r>
              <a:rPr lang="en-US" altLang="en-US" sz="1800" dirty="0"/>
              <a:t> </a:t>
            </a:r>
            <a:r>
              <a:rPr lang="en-US" altLang="en-US" sz="1800" dirty="0" err="1"/>
              <a:t>là</a:t>
            </a:r>
            <a:r>
              <a:rPr lang="en-US" altLang="en-US" sz="1800" dirty="0"/>
              <a:t> </a:t>
            </a:r>
            <a:r>
              <a:rPr lang="en-US" altLang="en-US" sz="1800" dirty="0" err="1"/>
              <a:t>một</a:t>
            </a:r>
            <a:r>
              <a:rPr lang="en-US" altLang="en-US" sz="1800" dirty="0"/>
              <a:t> </a:t>
            </a:r>
            <a:r>
              <a:rPr lang="en-US" altLang="en-US" sz="1800" dirty="0" err="1"/>
              <a:t>số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nguyên</a:t>
            </a:r>
            <a:r>
              <a:rPr lang="en-US" altLang="en-US" sz="1800" dirty="0"/>
              <a:t> </a:t>
            </a:r>
            <a:r>
              <a:rPr lang="en-US" altLang="en-US" sz="1800" dirty="0" err="1" smtClean="0"/>
              <a:t>không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âm</a:t>
            </a:r>
            <a:r>
              <a:rPr lang="en-US" altLang="en-US" sz="1800" dirty="0" smtClean="0"/>
              <a:t> </a:t>
            </a:r>
            <a:r>
              <a:rPr lang="en-US" altLang="en-US" sz="1800" dirty="0" err="1" smtClean="0"/>
              <a:t>trong</a:t>
            </a:r>
            <a:r>
              <a:rPr lang="en-US" altLang="en-US" sz="1800" dirty="0" smtClean="0"/>
              <a:t> </a:t>
            </a:r>
            <a:r>
              <a:rPr lang="en-US" altLang="en-US" sz="1800" dirty="0"/>
              <a:t>[ ] </a:t>
            </a:r>
            <a:r>
              <a:rPr lang="en-US" altLang="en-US" sz="1800" dirty="0" err="1"/>
              <a:t>đặt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ngay</a:t>
            </a:r>
            <a:r>
              <a:rPr lang="en-US" altLang="en-US" sz="1800" dirty="0"/>
              <a:t> </a:t>
            </a:r>
            <a:r>
              <a:rPr lang="en-US" altLang="en-US" sz="1800" dirty="0" err="1"/>
              <a:t>sau</a:t>
            </a:r>
            <a:r>
              <a:rPr lang="en-US" altLang="en-US" sz="1800" dirty="0"/>
              <a:t> </a:t>
            </a:r>
            <a:r>
              <a:rPr lang="en-US" altLang="en-US" sz="1800" dirty="0" err="1"/>
              <a:t>tên</a:t>
            </a:r>
            <a:r>
              <a:rPr lang="en-US" altLang="en-US" sz="1800" dirty="0"/>
              <a:t> </a:t>
            </a:r>
            <a:r>
              <a:rPr lang="en-US" altLang="en-US" sz="1800" dirty="0" err="1"/>
              <a:t>mảng</a:t>
            </a:r>
            <a:endParaRPr lang="en-US" altLang="en-US" sz="1800" dirty="0"/>
          </a:p>
          <a:p>
            <a:pPr algn="just"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800" dirty="0"/>
              <a:t>Chỉ </a:t>
            </a:r>
            <a:r>
              <a:rPr lang="en-US" altLang="en-US" sz="1800" dirty="0" err="1"/>
              <a:t>số</a:t>
            </a:r>
            <a:r>
              <a:rPr lang="en-US" altLang="en-US" sz="1800" dirty="0"/>
              <a:t> </a:t>
            </a:r>
            <a:r>
              <a:rPr lang="en-US" altLang="en-US" sz="1800" dirty="0" err="1"/>
              <a:t>của</a:t>
            </a:r>
            <a:r>
              <a:rPr lang="en-US" altLang="en-US" sz="1800" dirty="0"/>
              <a:t> </a:t>
            </a:r>
            <a:r>
              <a:rPr lang="en-US" altLang="en-US" sz="1800" dirty="0" err="1"/>
              <a:t>mảng</a:t>
            </a:r>
            <a:r>
              <a:rPr lang="en-US" altLang="en-US" sz="1800" dirty="0"/>
              <a:t> (</a:t>
            </a:r>
            <a:r>
              <a:rPr lang="en-US" altLang="en-US" sz="1800" dirty="0" err="1"/>
              <a:t>trong</a:t>
            </a:r>
            <a:r>
              <a:rPr lang="en-US" altLang="en-US" sz="1800" dirty="0"/>
              <a:t> C) </a:t>
            </a:r>
            <a:r>
              <a:rPr lang="en-US" altLang="en-US" sz="1800" dirty="0" err="1"/>
              <a:t>được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bắt</a:t>
            </a:r>
            <a:r>
              <a:rPr lang="en-US" altLang="en-US" sz="1800" dirty="0"/>
              <a:t> </a:t>
            </a:r>
            <a:r>
              <a:rPr lang="en-US" altLang="en-US" sz="1800" dirty="0" err="1"/>
              <a:t>đầu</a:t>
            </a:r>
            <a:r>
              <a:rPr lang="en-US" altLang="en-US" sz="1800" dirty="0"/>
              <a:t> </a:t>
            </a:r>
            <a:r>
              <a:rPr lang="en-US" altLang="en-US" sz="1800" dirty="0" err="1"/>
              <a:t>là</a:t>
            </a:r>
            <a:r>
              <a:rPr lang="en-US" altLang="en-US" sz="1800" dirty="0"/>
              <a:t> 0</a:t>
            </a:r>
          </a:p>
          <a:p>
            <a:pPr eaLnBrk="1" hangingPunct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800" dirty="0" err="1"/>
              <a:t>Mảng</a:t>
            </a:r>
            <a:r>
              <a:rPr lang="en-US" altLang="en-US" sz="1800" dirty="0"/>
              <a:t> </a:t>
            </a:r>
            <a:r>
              <a:rPr lang="en-US" altLang="en-US" sz="1800" b="1" i="1" dirty="0"/>
              <a:t>player</a:t>
            </a:r>
            <a:r>
              <a:rPr lang="en-US" altLang="en-US" sz="1800" dirty="0"/>
              <a:t> </a:t>
            </a:r>
            <a:r>
              <a:rPr lang="en-US" altLang="en-US" sz="1800" dirty="0" err="1"/>
              <a:t>với</a:t>
            </a:r>
            <a:r>
              <a:rPr lang="en-US" altLang="en-US" sz="1800" dirty="0"/>
              <a:t> 11 </a:t>
            </a:r>
            <a:r>
              <a:rPr lang="en-US" altLang="en-US" sz="1800" dirty="0" err="1"/>
              <a:t>phần</a:t>
            </a:r>
            <a:r>
              <a:rPr lang="en-US" altLang="en-US" sz="1800" dirty="0"/>
              <a:t> </a:t>
            </a:r>
            <a:r>
              <a:rPr lang="en-US" altLang="en-US" sz="1800" dirty="0" err="1"/>
              <a:t>tử</a:t>
            </a:r>
            <a:r>
              <a:rPr lang="en-US" altLang="en-US" sz="1800" dirty="0"/>
              <a:t> :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/>
              <a:t>	</a:t>
            </a:r>
            <a:r>
              <a:rPr lang="en-US" altLang="en-US" sz="1800" b="1" dirty="0">
                <a:solidFill>
                  <a:srgbClr val="FFC000"/>
                </a:solidFill>
              </a:rPr>
              <a:t>player[0], player[1], player[2],…. player[10]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3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8236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KHAI BÁO MẢNG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143692" y="984286"/>
            <a:ext cx="5374425" cy="5962438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smtClean="0"/>
              <a:t>Các </a:t>
            </a:r>
            <a:r>
              <a:rPr lang="en-US" sz="1800" dirty="0" err="1" smtClean="0"/>
              <a:t>đặc</a:t>
            </a:r>
            <a:r>
              <a:rPr lang="en-US" sz="1800" dirty="0" smtClean="0"/>
              <a:t> </a:t>
            </a:r>
            <a:r>
              <a:rPr lang="en-US" sz="1800" dirty="0" err="1" smtClean="0"/>
              <a:t>tính</a:t>
            </a:r>
            <a:r>
              <a:rPr lang="en-US" sz="1800" dirty="0" smtClean="0"/>
              <a:t> </a:t>
            </a:r>
            <a:r>
              <a:rPr lang="en-US" sz="1800" dirty="0" err="1" smtClean="0"/>
              <a:t>riêng</a:t>
            </a:r>
            <a:r>
              <a:rPr lang="en-US" sz="1800" dirty="0" smtClean="0"/>
              <a:t> </a:t>
            </a:r>
            <a:r>
              <a:rPr lang="en-US" sz="1800" dirty="0" err="1" smtClean="0"/>
              <a:t>của</a:t>
            </a:r>
            <a:r>
              <a:rPr lang="en-US" sz="1800" dirty="0" smtClean="0"/>
              <a:t> </a:t>
            </a:r>
            <a:r>
              <a:rPr lang="en-US" sz="1800" dirty="0" err="1" smtClean="0"/>
              <a:t>mảng</a:t>
            </a:r>
            <a:r>
              <a:rPr lang="en-US" sz="1800" dirty="0" smtClean="0"/>
              <a:t> </a:t>
            </a:r>
            <a:r>
              <a:rPr lang="en-US" sz="1800" dirty="0" err="1" smtClean="0"/>
              <a:t>cần</a:t>
            </a:r>
            <a:r>
              <a:rPr lang="en-US" sz="1800" dirty="0" smtClean="0"/>
              <a:t> </a:t>
            </a:r>
            <a:r>
              <a:rPr lang="en-US" sz="1800" dirty="0" err="1" smtClean="0"/>
              <a:t>được</a:t>
            </a:r>
            <a:r>
              <a:rPr lang="en-US" sz="1800" dirty="0" smtClean="0"/>
              <a:t> </a:t>
            </a:r>
            <a:r>
              <a:rPr lang="en-US" sz="1800" dirty="0" err="1" smtClean="0"/>
              <a:t>định</a:t>
            </a:r>
            <a:r>
              <a:rPr lang="en-US" sz="1800" dirty="0" smtClean="0"/>
              <a:t> </a:t>
            </a:r>
            <a:r>
              <a:rPr lang="en-US" sz="1800" dirty="0" err="1" smtClean="0"/>
              <a:t>nghĩa</a:t>
            </a:r>
            <a:endParaRPr lang="en-US" sz="1800" dirty="0" smtClean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dirty="0"/>
              <a:t> </a:t>
            </a:r>
            <a:r>
              <a:rPr lang="en-US" sz="1800" dirty="0" smtClean="0"/>
              <a:t>  </a:t>
            </a:r>
            <a:r>
              <a:rPr lang="en-US" sz="1800" dirty="0" err="1" smtClean="0"/>
              <a:t>Lớp</a:t>
            </a:r>
            <a:r>
              <a:rPr lang="en-US" sz="1800" dirty="0" smtClean="0"/>
              <a:t> </a:t>
            </a:r>
            <a:r>
              <a:rPr lang="en-US" sz="1800" dirty="0" err="1" smtClean="0"/>
              <a:t>lưu</a:t>
            </a:r>
            <a:r>
              <a:rPr lang="en-US" sz="1800" dirty="0" smtClean="0"/>
              <a:t> </a:t>
            </a:r>
            <a:r>
              <a:rPr lang="en-US" sz="1800" dirty="0" err="1" smtClean="0"/>
              <a:t>trữ</a:t>
            </a:r>
            <a:endParaRPr lang="en-US" sz="1800" dirty="0" smtClean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dirty="0"/>
              <a:t> </a:t>
            </a:r>
            <a:r>
              <a:rPr lang="en-US" sz="1800" dirty="0" smtClean="0"/>
              <a:t>  </a:t>
            </a:r>
            <a:r>
              <a:rPr lang="en-US" sz="1800" dirty="0" err="1" smtClean="0"/>
              <a:t>Kiểu</a:t>
            </a:r>
            <a:r>
              <a:rPr lang="en-US" sz="1800" dirty="0" smtClean="0"/>
              <a:t> </a:t>
            </a:r>
            <a:r>
              <a:rPr lang="en-US" sz="1800" dirty="0" err="1" smtClean="0"/>
              <a:t>dữ</a:t>
            </a:r>
            <a:r>
              <a:rPr lang="en-US" sz="1800" dirty="0" smtClean="0"/>
              <a:t> </a:t>
            </a:r>
            <a:r>
              <a:rPr lang="en-US" sz="1800" dirty="0" err="1" smtClean="0"/>
              <a:t>liệu</a:t>
            </a:r>
            <a:r>
              <a:rPr lang="en-US" sz="1800" dirty="0" smtClean="0"/>
              <a:t> </a:t>
            </a:r>
            <a:r>
              <a:rPr lang="en-US" sz="1800" dirty="0" err="1" smtClean="0"/>
              <a:t>của</a:t>
            </a:r>
            <a:r>
              <a:rPr lang="en-US" sz="1800" dirty="0" smtClean="0"/>
              <a:t> </a:t>
            </a:r>
            <a:r>
              <a:rPr lang="en-US" sz="1800" dirty="0" err="1" smtClean="0"/>
              <a:t>các</a:t>
            </a:r>
            <a:r>
              <a:rPr lang="en-US" sz="1800" dirty="0" smtClean="0"/>
              <a:t> </a:t>
            </a:r>
            <a:r>
              <a:rPr lang="en-US" sz="1800" dirty="0" err="1" smtClean="0"/>
              <a:t>phần</a:t>
            </a:r>
            <a:r>
              <a:rPr lang="en-US" sz="1800" dirty="0" smtClean="0"/>
              <a:t> </a:t>
            </a:r>
            <a:r>
              <a:rPr lang="en-US" sz="1800" dirty="0" err="1" smtClean="0"/>
              <a:t>tử</a:t>
            </a:r>
            <a:endParaRPr lang="en-US" sz="1800" dirty="0" smtClean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dirty="0" smtClean="0"/>
              <a:t>   </a:t>
            </a:r>
            <a:r>
              <a:rPr lang="en-US" sz="1800" dirty="0" err="1" smtClean="0"/>
              <a:t>Tên</a:t>
            </a:r>
            <a:r>
              <a:rPr lang="en-US" sz="1800" dirty="0" smtClean="0"/>
              <a:t> </a:t>
            </a:r>
            <a:r>
              <a:rPr lang="en-US" sz="1800" dirty="0" err="1" smtClean="0"/>
              <a:t>mảng</a:t>
            </a:r>
            <a:endParaRPr lang="en-US" sz="1800" dirty="0" smtClean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1800" dirty="0"/>
              <a:t> </a:t>
            </a:r>
            <a:r>
              <a:rPr lang="en-US" sz="1800" dirty="0" smtClean="0"/>
              <a:t>  </a:t>
            </a:r>
            <a:r>
              <a:rPr lang="en-US" sz="1800" dirty="0" err="1" smtClean="0"/>
              <a:t>Kích</a:t>
            </a:r>
            <a:r>
              <a:rPr lang="en-US" sz="1800" dirty="0" smtClean="0"/>
              <a:t> </a:t>
            </a:r>
            <a:r>
              <a:rPr lang="en-US" sz="1800" dirty="0" err="1" smtClean="0"/>
              <a:t>thước</a:t>
            </a:r>
            <a:r>
              <a:rPr lang="en-US" sz="1800" dirty="0" smtClean="0"/>
              <a:t> </a:t>
            </a:r>
            <a:r>
              <a:rPr lang="en-US" sz="1800" dirty="0" err="1" smtClean="0"/>
              <a:t>mảng</a:t>
            </a:r>
            <a:endParaRPr lang="en-US" sz="18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 err="1" smtClean="0"/>
              <a:t>Cú</a:t>
            </a:r>
            <a:r>
              <a:rPr lang="en-US" sz="1800" dirty="0" smtClean="0"/>
              <a:t> </a:t>
            </a:r>
            <a:r>
              <a:rPr lang="en-US" sz="1800" dirty="0" err="1" smtClean="0"/>
              <a:t>pháp</a:t>
            </a:r>
            <a:r>
              <a:rPr lang="en-US" sz="1800" dirty="0" smtClean="0"/>
              <a:t> </a:t>
            </a:r>
            <a:r>
              <a:rPr lang="en-US" sz="1800" dirty="0" err="1" smtClean="0"/>
              <a:t>khai</a:t>
            </a:r>
            <a:r>
              <a:rPr lang="en-US" sz="1800" dirty="0" smtClean="0"/>
              <a:t> </a:t>
            </a:r>
            <a:r>
              <a:rPr lang="en-US" sz="1800" dirty="0" err="1" smtClean="0"/>
              <a:t>báo</a:t>
            </a:r>
            <a:r>
              <a:rPr lang="en-US" sz="1800" dirty="0" smtClean="0"/>
              <a:t> </a:t>
            </a:r>
            <a:r>
              <a:rPr lang="en-US" sz="1800" dirty="0" err="1" smtClean="0"/>
              <a:t>mảng</a:t>
            </a:r>
            <a:r>
              <a:rPr lang="en-US" sz="1800" dirty="0" smtClean="0"/>
              <a:t> </a:t>
            </a:r>
            <a:r>
              <a:rPr lang="en-US" sz="1800" dirty="0" err="1" smtClean="0"/>
              <a:t>một</a:t>
            </a:r>
            <a:r>
              <a:rPr lang="en-US" sz="1800" dirty="0" smtClean="0"/>
              <a:t> </a:t>
            </a:r>
            <a:r>
              <a:rPr lang="en-US" sz="1800" dirty="0" err="1" smtClean="0"/>
              <a:t>chiều</a:t>
            </a:r>
            <a:endParaRPr lang="en-US" sz="1800" dirty="0" smtClean="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800" dirty="0"/>
              <a:t>	</a:t>
            </a:r>
            <a:r>
              <a:rPr lang="en-US" sz="1800" dirty="0" err="1" smtClean="0">
                <a:solidFill>
                  <a:srgbClr val="FFC000"/>
                </a:solidFill>
              </a:rPr>
              <a:t>DataType</a:t>
            </a:r>
            <a:r>
              <a:rPr lang="en-US" sz="1800" dirty="0" smtClean="0">
                <a:solidFill>
                  <a:srgbClr val="FFC000"/>
                </a:solidFill>
              </a:rPr>
              <a:t> </a:t>
            </a:r>
            <a:r>
              <a:rPr lang="en-US" sz="1800" dirty="0" err="1" smtClean="0">
                <a:solidFill>
                  <a:srgbClr val="FFC000"/>
                </a:solidFill>
              </a:rPr>
              <a:t>arrayName</a:t>
            </a:r>
            <a:r>
              <a:rPr lang="en-US" sz="1800" dirty="0" smtClean="0">
                <a:solidFill>
                  <a:srgbClr val="FFC000"/>
                </a:solidFill>
              </a:rPr>
              <a:t>[size];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en-US" sz="1800" dirty="0" err="1"/>
              <a:t>Khai</a:t>
            </a:r>
            <a:r>
              <a:rPr lang="en-US" altLang="en-US" sz="1800" dirty="0"/>
              <a:t> </a:t>
            </a:r>
            <a:r>
              <a:rPr lang="en-US" altLang="en-US" sz="1800" dirty="0" err="1"/>
              <a:t>báo</a:t>
            </a:r>
            <a:r>
              <a:rPr lang="en-US" altLang="en-US" sz="1800" dirty="0"/>
              <a:t> </a:t>
            </a:r>
            <a:r>
              <a:rPr lang="en-US" altLang="en-US" sz="1800" dirty="0" err="1"/>
              <a:t>mảng</a:t>
            </a:r>
            <a:r>
              <a:rPr lang="en-US" altLang="en-US" sz="1800" dirty="0"/>
              <a:t> </a:t>
            </a:r>
            <a:r>
              <a:rPr lang="en-US" altLang="en-US" sz="1800" dirty="0" err="1"/>
              <a:t>giống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như</a:t>
            </a:r>
            <a:r>
              <a:rPr lang="en-US" altLang="en-US" sz="1800" dirty="0"/>
              <a:t> </a:t>
            </a:r>
            <a:r>
              <a:rPr lang="en-US" altLang="en-US" sz="1800" dirty="0" err="1"/>
              <a:t>cách</a:t>
            </a:r>
            <a:r>
              <a:rPr lang="en-US" altLang="en-US" sz="1800" dirty="0"/>
              <a:t> </a:t>
            </a:r>
            <a:r>
              <a:rPr lang="en-US" altLang="en-US" sz="1800" dirty="0" err="1"/>
              <a:t>khai</a:t>
            </a:r>
            <a:r>
              <a:rPr lang="en-US" altLang="en-US" sz="1800" dirty="0"/>
              <a:t> </a:t>
            </a:r>
            <a:r>
              <a:rPr lang="en-US" altLang="en-US" sz="1800" dirty="0" err="1"/>
              <a:t>báo</a:t>
            </a:r>
            <a:r>
              <a:rPr lang="en-US" altLang="en-US" sz="1800" dirty="0"/>
              <a:t> </a:t>
            </a:r>
            <a:r>
              <a:rPr lang="en-US" altLang="en-US" sz="1800" dirty="0" err="1"/>
              <a:t>biến</a:t>
            </a:r>
            <a:r>
              <a:rPr lang="en-US" altLang="en-US" sz="1800" dirty="0"/>
              <a:t>. Chỉ </a:t>
            </a:r>
            <a:r>
              <a:rPr lang="en-US" altLang="en-US" sz="1800" dirty="0" err="1"/>
              <a:t>khác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là</a:t>
            </a:r>
            <a:r>
              <a:rPr lang="en-US" altLang="en-US" sz="1800" dirty="0"/>
              <a:t> </a:t>
            </a:r>
            <a:r>
              <a:rPr lang="en-US" altLang="en-US" sz="1800" dirty="0" err="1"/>
              <a:t>tên</a:t>
            </a:r>
            <a:r>
              <a:rPr lang="en-US" altLang="en-US" sz="1800" dirty="0"/>
              <a:t> </a:t>
            </a:r>
            <a:r>
              <a:rPr lang="en-US" altLang="en-US" sz="1800" dirty="0" err="1"/>
              <a:t>mảng</a:t>
            </a:r>
            <a:r>
              <a:rPr lang="en-US" altLang="en-US" sz="1800" dirty="0"/>
              <a:t> </a:t>
            </a:r>
            <a:r>
              <a:rPr lang="en-US" altLang="en-US" sz="1800" dirty="0" err="1"/>
              <a:t>được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theo</a:t>
            </a:r>
            <a:r>
              <a:rPr lang="en-US" altLang="en-US" sz="1800" dirty="0"/>
              <a:t> </a:t>
            </a:r>
            <a:r>
              <a:rPr lang="en-US" altLang="en-US" sz="1800" dirty="0" err="1"/>
              <a:t>sau</a:t>
            </a:r>
            <a:r>
              <a:rPr lang="en-US" altLang="en-US" sz="1800" dirty="0"/>
              <a:t> </a:t>
            </a:r>
            <a:r>
              <a:rPr lang="en-US" altLang="en-US" sz="1800" dirty="0" err="1"/>
              <a:t>bởi</a:t>
            </a:r>
            <a:r>
              <a:rPr lang="en-US" altLang="en-US" sz="1800" dirty="0"/>
              <a:t> </a:t>
            </a:r>
            <a:r>
              <a:rPr lang="en-US" altLang="en-US" sz="1800" dirty="0" err="1"/>
              <a:t>một</a:t>
            </a:r>
            <a:r>
              <a:rPr lang="en-US" altLang="en-US" sz="1800" dirty="0"/>
              <a:t> </a:t>
            </a:r>
            <a:r>
              <a:rPr lang="en-US" altLang="en-US" sz="1800" dirty="0" err="1"/>
              <a:t>hoặc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nhiều</a:t>
            </a:r>
            <a:r>
              <a:rPr lang="en-US" altLang="en-US" sz="1800" dirty="0"/>
              <a:t> </a:t>
            </a:r>
            <a:r>
              <a:rPr lang="en-US" altLang="en-US" sz="1800" dirty="0" err="1"/>
              <a:t>biểu</a:t>
            </a:r>
            <a:r>
              <a:rPr lang="en-US" altLang="en-US" sz="1800" dirty="0"/>
              <a:t> </a:t>
            </a:r>
            <a:r>
              <a:rPr lang="en-US" altLang="en-US" sz="1800" dirty="0" err="1"/>
              <a:t>thức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đặt</a:t>
            </a:r>
            <a:r>
              <a:rPr lang="en-US" altLang="en-US" sz="1800" dirty="0"/>
              <a:t> </a:t>
            </a:r>
            <a:r>
              <a:rPr lang="en-US" altLang="en-US" sz="1800" dirty="0" err="1"/>
              <a:t>trong</a:t>
            </a:r>
            <a:r>
              <a:rPr lang="en-US" altLang="en-US" sz="1800" dirty="0"/>
              <a:t> </a:t>
            </a:r>
            <a:r>
              <a:rPr lang="en-US" altLang="en-US" sz="1800" dirty="0" err="1"/>
              <a:t>cặp</a:t>
            </a:r>
            <a:r>
              <a:rPr lang="en-US" altLang="en-US" sz="1800" dirty="0"/>
              <a:t> </a:t>
            </a:r>
            <a:r>
              <a:rPr lang="en-US" altLang="en-US" sz="1800" dirty="0" err="1"/>
              <a:t>dấu</a:t>
            </a:r>
            <a:r>
              <a:rPr lang="en-US" altLang="en-US" sz="1800" dirty="0"/>
              <a:t> </a:t>
            </a:r>
            <a:r>
              <a:rPr lang="en-US" altLang="en-US" sz="1800" dirty="0" err="1"/>
              <a:t>ngoặc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vuông</a:t>
            </a:r>
            <a:r>
              <a:rPr lang="en-US" altLang="en-US" sz="1800" dirty="0"/>
              <a:t> [], </a:t>
            </a:r>
            <a:r>
              <a:rPr lang="en-US" altLang="en-US" sz="1800" dirty="0" err="1"/>
              <a:t>để</a:t>
            </a:r>
            <a:r>
              <a:rPr lang="en-US" altLang="en-US" sz="1800" dirty="0"/>
              <a:t> </a:t>
            </a:r>
            <a:r>
              <a:rPr lang="en-US" altLang="en-US" sz="1800" dirty="0" err="1"/>
              <a:t>xác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định</a:t>
            </a:r>
            <a:r>
              <a:rPr lang="en-US" altLang="en-US" sz="1800" dirty="0"/>
              <a:t> </a:t>
            </a:r>
            <a:r>
              <a:rPr lang="en-US" altLang="en-US" sz="1800" dirty="0" err="1"/>
              <a:t>kích</a:t>
            </a:r>
            <a:r>
              <a:rPr lang="en-US" altLang="en-US" sz="1800" dirty="0"/>
              <a:t> </a:t>
            </a:r>
            <a:r>
              <a:rPr lang="en-US" altLang="en-US" sz="1800" dirty="0" err="1"/>
              <a:t>thước</a:t>
            </a:r>
            <a:r>
              <a:rPr lang="en-US" altLang="en-US" sz="1800" dirty="0"/>
              <a:t> </a:t>
            </a:r>
            <a:r>
              <a:rPr lang="en-US" altLang="en-US" sz="1800" dirty="0" err="1"/>
              <a:t>của</a:t>
            </a:r>
            <a:r>
              <a:rPr lang="en-US" altLang="en-US" sz="1800" dirty="0"/>
              <a:t> </a:t>
            </a:r>
            <a:r>
              <a:rPr lang="en-US" altLang="en-US" sz="1800" dirty="0" err="1"/>
              <a:t>mảng</a:t>
            </a:r>
            <a:r>
              <a:rPr lang="en-US" altLang="en-US" sz="1800" dirty="0"/>
              <a:t>.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4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5014" y="1710175"/>
            <a:ext cx="4220502" cy="4073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83503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CÁC QUY TẮC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653920611"/>
              </p:ext>
            </p:extLst>
          </p:nvPr>
        </p:nvGraphicFramePr>
        <p:xfrm>
          <a:off x="264721" y="983784"/>
          <a:ext cx="9387840" cy="5993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5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1202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KHỞI TẠO MẢNG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" y="1038121"/>
            <a:ext cx="9555480" cy="1614156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altLang="en-US" dirty="0" err="1">
                <a:latin typeface="Times New Roman" panose="02020603050405020304" pitchFamily="18" charset="0"/>
              </a:rPr>
              <a:t>Mỗi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phần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tử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của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một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mảng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b="1" dirty="0">
                <a:latin typeface="Times New Roman" panose="02020603050405020304" pitchFamily="18" charset="0"/>
              </a:rPr>
              <a:t>auto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cần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được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khởi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tạo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riêng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rẽ</a:t>
            </a:r>
            <a:r>
              <a:rPr lang="en-US" altLang="en-US" dirty="0" smtClean="0">
                <a:latin typeface="Times New Roman" panose="02020603050405020304" pitchFamily="18" charset="0"/>
              </a:rPr>
              <a:t>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dirty="0">
                <a:latin typeface="Times New Roman" panose="02020603050405020304" pitchFamily="18" charset="0"/>
              </a:rPr>
              <a:t>Trong </a:t>
            </a:r>
            <a:r>
              <a:rPr lang="en-US" altLang="en-US" dirty="0" err="1">
                <a:latin typeface="Times New Roman" panose="02020603050405020304" pitchFamily="18" charset="0"/>
              </a:rPr>
              <a:t>trường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hợp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mảng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b="1" dirty="0">
                <a:latin typeface="Times New Roman" panose="02020603050405020304" pitchFamily="18" charset="0"/>
              </a:rPr>
              <a:t>extern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và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b="1" dirty="0">
                <a:latin typeface="Times New Roman" panose="02020603050405020304" pitchFamily="18" charset="0"/>
              </a:rPr>
              <a:t>static</a:t>
            </a:r>
            <a:r>
              <a:rPr lang="en-US" altLang="en-US" dirty="0">
                <a:latin typeface="Times New Roman" panose="02020603050405020304" pitchFamily="18" charset="0"/>
              </a:rPr>
              <a:t>, </a:t>
            </a:r>
            <a:r>
              <a:rPr lang="en-US" altLang="en-US" dirty="0" err="1">
                <a:latin typeface="Times New Roman" panose="02020603050405020304" pitchFamily="18" charset="0"/>
              </a:rPr>
              <a:t>các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phần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tử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được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tự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động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khởi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tạo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với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giá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trị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smtClean="0">
                <a:latin typeface="Times New Roman" panose="02020603050405020304" pitchFamily="18" charset="0"/>
              </a:rPr>
              <a:t>0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altLang="en-US" dirty="0" err="1" smtClean="0">
                <a:latin typeface="Times New Roman" panose="02020603050405020304" pitchFamily="18" charset="0"/>
              </a:rPr>
              <a:t>Ví</a:t>
            </a:r>
            <a:r>
              <a:rPr lang="en-US" altLang="en-US" dirty="0" smtClean="0">
                <a:latin typeface="Times New Roman" panose="02020603050405020304" pitchFamily="18" charset="0"/>
              </a:rPr>
              <a:t> </a:t>
            </a:r>
            <a:r>
              <a:rPr lang="en-US" altLang="en-US" dirty="0" err="1" smtClean="0">
                <a:latin typeface="Times New Roman" panose="02020603050405020304" pitchFamily="18" charset="0"/>
              </a:rPr>
              <a:t>dụ</a:t>
            </a:r>
            <a:r>
              <a:rPr lang="en-US" altLang="en-US" dirty="0" smtClean="0">
                <a:latin typeface="Times New Roman" panose="02020603050405020304" pitchFamily="18" charset="0"/>
              </a:rPr>
              <a:t>:</a:t>
            </a:r>
          </a:p>
          <a:p>
            <a:pPr marL="177800" indent="0">
              <a:buNone/>
            </a:pPr>
            <a:endParaRPr lang="en-US" altLang="en-US" dirty="0">
              <a:latin typeface="Times New Roman" panose="020206030504050203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6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13" y="2937285"/>
            <a:ext cx="5013417" cy="4348282"/>
          </a:xfrm>
          <a:prstGeom prst="rect">
            <a:avLst/>
          </a:prstGeom>
        </p:spPr>
      </p:pic>
      <p:pic>
        <p:nvPicPr>
          <p:cNvPr id="1026" name="Picture 2" descr="C:\Users\Quang\AppData\Local\Temp\SNAGHTML15c49e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0604" y="2652276"/>
            <a:ext cx="3876336" cy="4348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9251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QUẢN LÝ MẢNG TRONG C </a:t>
            </a:r>
            <a:r>
              <a:rPr lang="en-US" dirty="0" smtClean="0"/>
              <a:t>1-3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en-US" dirty="0"/>
              <a:t>Trong </a:t>
            </a:r>
            <a:r>
              <a:rPr lang="en-US" altLang="en-US" dirty="0" err="1"/>
              <a:t>ngôn</a:t>
            </a:r>
            <a:r>
              <a:rPr lang="en-US" altLang="en-US" dirty="0"/>
              <a:t> </a:t>
            </a:r>
            <a:r>
              <a:rPr lang="en-US" altLang="en-US" dirty="0" err="1"/>
              <a:t>ngữ</a:t>
            </a:r>
            <a:r>
              <a:rPr lang="en-US" altLang="en-US" dirty="0"/>
              <a:t> C, </a:t>
            </a:r>
            <a:r>
              <a:rPr lang="en-US" altLang="en-US" dirty="0" err="1"/>
              <a:t>mảng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>
                <a:cs typeface="Times New Roman" panose="02020603050405020304" pitchFamily="18" charset="0"/>
              </a:rPr>
              <a:t>“</a:t>
            </a:r>
            <a:r>
              <a:rPr lang="en-US" altLang="en-US" dirty="0" err="1">
                <a:cs typeface="Times New Roman" panose="02020603050405020304" pitchFamily="18" charset="0"/>
              </a:rPr>
              <a:t>đối</a:t>
            </a:r>
            <a:r>
              <a:rPr lang="en-US" altLang="en-US" dirty="0"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cs typeface="Times New Roman" panose="02020603050405020304" pitchFamily="18" charset="0"/>
              </a:rPr>
              <a:t>xử</a:t>
            </a:r>
            <a:r>
              <a:rPr lang="en-US" altLang="en-US" dirty="0">
                <a:cs typeface="Times New Roman" panose="02020603050405020304" pitchFamily="18" charset="0"/>
              </a:rPr>
              <a:t>” </a:t>
            </a:r>
            <a:r>
              <a:rPr lang="en-US" altLang="en-US" dirty="0" err="1"/>
              <a:t>không</a:t>
            </a:r>
            <a:r>
              <a:rPr lang="en-US" altLang="en-US" dirty="0"/>
              <a:t> </a:t>
            </a:r>
            <a:r>
              <a:rPr lang="en-US" altLang="en-US" dirty="0" err="1"/>
              <a:t>giống</a:t>
            </a:r>
            <a:r>
              <a:rPr lang="en-US" altLang="en-US" dirty="0"/>
              <a:t> </a:t>
            </a:r>
            <a:r>
              <a:rPr lang="en-US" altLang="en-US" dirty="0" err="1"/>
              <a:t>hoàn</a:t>
            </a:r>
            <a:r>
              <a:rPr lang="en-US" altLang="en-US" dirty="0"/>
              <a:t> </a:t>
            </a:r>
            <a:r>
              <a:rPr lang="en-US" altLang="en-US" dirty="0" err="1"/>
              <a:t>toàn</a:t>
            </a:r>
            <a:r>
              <a:rPr lang="en-US" altLang="en-US" dirty="0"/>
              <a:t> </a:t>
            </a:r>
            <a:r>
              <a:rPr lang="en-US" altLang="en-US" dirty="0" err="1"/>
              <a:t>với</a:t>
            </a:r>
            <a:r>
              <a:rPr lang="en-US" altLang="en-US" dirty="0"/>
              <a:t> </a:t>
            </a:r>
            <a:r>
              <a:rPr lang="en-US" altLang="en-US" dirty="0" err="1"/>
              <a:t>biến</a:t>
            </a:r>
            <a:endParaRPr lang="en-US" altLang="en-US" dirty="0"/>
          </a:p>
          <a:p>
            <a:pPr algn="just" eaLnBrk="1" hangingPunct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en-US" dirty="0"/>
              <a:t>Hai </a:t>
            </a:r>
            <a:r>
              <a:rPr lang="en-US" altLang="en-US" dirty="0" err="1"/>
              <a:t>mảng</a:t>
            </a:r>
            <a:r>
              <a:rPr lang="en-US" altLang="en-US" dirty="0"/>
              <a:t> </a:t>
            </a:r>
            <a:r>
              <a:rPr lang="en-US" altLang="en-US" dirty="0" err="1"/>
              <a:t>có</a:t>
            </a:r>
            <a:r>
              <a:rPr lang="en-US" altLang="en-US" dirty="0"/>
              <a:t> </a:t>
            </a:r>
            <a:r>
              <a:rPr lang="en-US" altLang="en-US" dirty="0" err="1"/>
              <a:t>cùng</a:t>
            </a:r>
            <a:r>
              <a:rPr lang="en-US" altLang="en-US" dirty="0"/>
              <a:t> </a:t>
            </a:r>
            <a:r>
              <a:rPr lang="en-US" altLang="en-US" dirty="0" err="1"/>
              <a:t>kiểu</a:t>
            </a:r>
            <a:r>
              <a:rPr lang="en-US" altLang="en-US" dirty="0"/>
              <a:t> </a:t>
            </a:r>
            <a:r>
              <a:rPr lang="en-US" altLang="en-US" dirty="0" err="1"/>
              <a:t>và</a:t>
            </a:r>
            <a:r>
              <a:rPr lang="en-US" altLang="en-US" dirty="0"/>
              <a:t> </a:t>
            </a:r>
            <a:r>
              <a:rPr lang="en-US" altLang="en-US" dirty="0" err="1"/>
              <a:t>cùng</a:t>
            </a:r>
            <a:r>
              <a:rPr lang="en-US" altLang="en-US" dirty="0"/>
              <a:t> </a:t>
            </a:r>
            <a:r>
              <a:rPr lang="en-US" altLang="en-US" dirty="0" err="1"/>
              <a:t>kích</a:t>
            </a:r>
            <a:r>
              <a:rPr lang="en-US" altLang="en-US" dirty="0"/>
              <a:t> </a:t>
            </a:r>
            <a:r>
              <a:rPr lang="en-US" altLang="en-US" dirty="0" err="1"/>
              <a:t>thước</a:t>
            </a:r>
            <a:r>
              <a:rPr lang="en-US" altLang="en-US" dirty="0"/>
              <a:t> </a:t>
            </a:r>
            <a:r>
              <a:rPr lang="en-US" altLang="en-US" dirty="0" err="1"/>
              <a:t>cũng</a:t>
            </a:r>
            <a:r>
              <a:rPr lang="en-US" altLang="en-US" dirty="0"/>
              <a:t> </a:t>
            </a:r>
            <a:r>
              <a:rPr lang="en-US" altLang="en-US" dirty="0" err="1"/>
              <a:t>không</a:t>
            </a:r>
            <a:r>
              <a:rPr lang="en-US" altLang="en-US" dirty="0"/>
              <a:t> </a:t>
            </a:r>
            <a:r>
              <a:rPr lang="en-US" altLang="en-US" dirty="0" err="1"/>
              <a:t>được</a:t>
            </a:r>
            <a:r>
              <a:rPr lang="en-US" altLang="en-US" dirty="0"/>
              <a:t> </a:t>
            </a:r>
            <a:r>
              <a:rPr lang="en-US" altLang="en-US" dirty="0" err="1"/>
              <a:t>xem</a:t>
            </a:r>
            <a:r>
              <a:rPr lang="en-US" altLang="en-US" dirty="0"/>
              <a:t> </a:t>
            </a:r>
            <a:r>
              <a:rPr lang="en-US" altLang="en-US" dirty="0" err="1"/>
              <a:t>là</a:t>
            </a:r>
            <a:r>
              <a:rPr lang="en-US" altLang="en-US" dirty="0"/>
              <a:t> </a:t>
            </a:r>
            <a:r>
              <a:rPr lang="en-US" altLang="en-US" dirty="0" err="1"/>
              <a:t>tương</a:t>
            </a:r>
            <a:r>
              <a:rPr lang="en-US" altLang="en-US" dirty="0"/>
              <a:t> </a:t>
            </a:r>
            <a:r>
              <a:rPr lang="en-US" altLang="en-US" dirty="0" err="1"/>
              <a:t>đương</a:t>
            </a:r>
            <a:r>
              <a:rPr lang="en-US" altLang="en-US" dirty="0"/>
              <a:t> </a:t>
            </a:r>
            <a:r>
              <a:rPr lang="en-US" altLang="en-US" dirty="0" err="1"/>
              <a:t>nhau</a:t>
            </a:r>
            <a:endParaRPr lang="en-US" altLang="en-US" dirty="0"/>
          </a:p>
          <a:p>
            <a:pPr algn="just" eaLnBrk="1" hangingPunct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en-US" dirty="0" err="1"/>
              <a:t>Không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gán</a:t>
            </a:r>
            <a:r>
              <a:rPr lang="en-US" altLang="en-US" dirty="0"/>
              <a:t> </a:t>
            </a:r>
            <a:r>
              <a:rPr lang="en-US" altLang="en-US" dirty="0" err="1"/>
              <a:t>trực</a:t>
            </a:r>
            <a:r>
              <a:rPr lang="en-US" altLang="en-US" dirty="0"/>
              <a:t> </a:t>
            </a:r>
            <a:r>
              <a:rPr lang="en-US" altLang="en-US" dirty="0" err="1"/>
              <a:t>tiếp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mảng</a:t>
            </a:r>
            <a:r>
              <a:rPr lang="en-US" altLang="en-US" dirty="0"/>
              <a:t> </a:t>
            </a:r>
            <a:r>
              <a:rPr lang="en-US" altLang="en-US" dirty="0" err="1"/>
              <a:t>cho</a:t>
            </a:r>
            <a:r>
              <a:rPr lang="en-US" altLang="en-US" dirty="0"/>
              <a:t> </a:t>
            </a:r>
            <a:r>
              <a:rPr lang="en-US" altLang="en-US" dirty="0" err="1"/>
              <a:t>một</a:t>
            </a:r>
            <a:r>
              <a:rPr lang="en-US" altLang="en-US" dirty="0"/>
              <a:t> </a:t>
            </a:r>
            <a:r>
              <a:rPr lang="en-US" altLang="en-US" dirty="0" err="1"/>
              <a:t>mảng</a:t>
            </a:r>
            <a:r>
              <a:rPr lang="en-US" altLang="en-US" dirty="0"/>
              <a:t> </a:t>
            </a:r>
            <a:r>
              <a:rPr lang="en-US" altLang="en-US" dirty="0" err="1"/>
              <a:t>khác</a:t>
            </a:r>
            <a:r>
              <a:rPr lang="en-US" altLang="en-US" dirty="0"/>
              <a:t>.</a:t>
            </a:r>
          </a:p>
          <a:p>
            <a:pPr algn="just" eaLnBrk="1" hangingPunct="1">
              <a:lnSpc>
                <a:spcPct val="200000"/>
              </a:lnSpc>
              <a:buFont typeface="Wingdings" panose="05000000000000000000" pitchFamily="2" charset="2"/>
              <a:buChar char="Ø"/>
            </a:pPr>
            <a:r>
              <a:rPr lang="en-US" altLang="en-US" dirty="0" err="1"/>
              <a:t>Không</a:t>
            </a:r>
            <a:r>
              <a:rPr lang="en-US" altLang="en-US" dirty="0"/>
              <a:t> </a:t>
            </a:r>
            <a:r>
              <a:rPr lang="en-US" altLang="en-US" dirty="0" err="1"/>
              <a:t>thể</a:t>
            </a:r>
            <a:r>
              <a:rPr lang="en-US" altLang="en-US" dirty="0"/>
              <a:t> </a:t>
            </a:r>
            <a:r>
              <a:rPr lang="en-US" altLang="en-US" dirty="0" err="1"/>
              <a:t>gán</a:t>
            </a:r>
            <a:r>
              <a:rPr lang="en-US" altLang="en-US" dirty="0"/>
              <a:t> </a:t>
            </a:r>
            <a:r>
              <a:rPr lang="en-US" altLang="en-US" dirty="0" err="1"/>
              <a:t>trị</a:t>
            </a:r>
            <a:r>
              <a:rPr lang="en-US" altLang="en-US" dirty="0"/>
              <a:t> </a:t>
            </a:r>
            <a:r>
              <a:rPr lang="en-US" altLang="en-US" dirty="0" err="1"/>
              <a:t>cho</a:t>
            </a:r>
            <a:r>
              <a:rPr lang="en-US" altLang="en-US" dirty="0"/>
              <a:t> </a:t>
            </a:r>
            <a:r>
              <a:rPr lang="en-US" altLang="en-US" dirty="0" err="1"/>
              <a:t>toàn</a:t>
            </a:r>
            <a:r>
              <a:rPr lang="en-US" altLang="en-US" dirty="0"/>
              <a:t> </a:t>
            </a:r>
            <a:r>
              <a:rPr lang="en-US" altLang="en-US" dirty="0" err="1"/>
              <a:t>bộ</a:t>
            </a:r>
            <a:r>
              <a:rPr lang="en-US" altLang="en-US" dirty="0"/>
              <a:t> </a:t>
            </a:r>
            <a:r>
              <a:rPr lang="en-US" altLang="en-US" dirty="0" err="1"/>
              <a:t>mảng</a:t>
            </a:r>
            <a:r>
              <a:rPr lang="en-US" altLang="en-US" dirty="0"/>
              <a:t>, </a:t>
            </a:r>
            <a:r>
              <a:rPr lang="en-US" altLang="en-US" dirty="0" err="1"/>
              <a:t>mà</a:t>
            </a:r>
            <a:r>
              <a:rPr lang="en-US" altLang="en-US" dirty="0"/>
              <a:t> </a:t>
            </a:r>
            <a:r>
              <a:rPr lang="en-US" altLang="en-US" dirty="0" err="1"/>
              <a:t>phải</a:t>
            </a:r>
            <a:r>
              <a:rPr lang="en-US" altLang="en-US" dirty="0"/>
              <a:t> </a:t>
            </a:r>
            <a:r>
              <a:rPr lang="en-US" altLang="en-US" dirty="0" err="1"/>
              <a:t>gán</a:t>
            </a:r>
            <a:r>
              <a:rPr lang="en-US" altLang="en-US" dirty="0"/>
              <a:t> </a:t>
            </a:r>
            <a:r>
              <a:rPr lang="en-US" altLang="en-US" dirty="0" err="1"/>
              <a:t>trị</a:t>
            </a:r>
            <a:r>
              <a:rPr lang="en-US" altLang="en-US" dirty="0"/>
              <a:t> </a:t>
            </a:r>
            <a:r>
              <a:rPr lang="en-US" altLang="en-US" dirty="0" err="1"/>
              <a:t>cho</a:t>
            </a:r>
            <a:r>
              <a:rPr lang="en-US" altLang="en-US" dirty="0"/>
              <a:t> </a:t>
            </a:r>
            <a:r>
              <a:rPr lang="en-US" altLang="en-US" dirty="0" err="1"/>
              <a:t>từng</a:t>
            </a:r>
            <a:r>
              <a:rPr lang="en-US" altLang="en-US" dirty="0"/>
              <a:t> </a:t>
            </a:r>
            <a:r>
              <a:rPr lang="en-US" altLang="en-US" dirty="0" err="1"/>
              <a:t>phần</a:t>
            </a:r>
            <a:r>
              <a:rPr lang="en-US" altLang="en-US" dirty="0"/>
              <a:t> </a:t>
            </a:r>
            <a:r>
              <a:rPr lang="en-US" altLang="en-US" dirty="0" err="1"/>
              <a:t>tử</a:t>
            </a:r>
            <a:r>
              <a:rPr lang="en-US" altLang="en-US" dirty="0"/>
              <a:t> </a:t>
            </a:r>
            <a:r>
              <a:rPr lang="en-US" altLang="en-US" dirty="0" err="1"/>
              <a:t>của</a:t>
            </a:r>
            <a:r>
              <a:rPr lang="en-US" altLang="en-US" dirty="0"/>
              <a:t> </a:t>
            </a:r>
            <a:r>
              <a:rPr lang="en-US" altLang="en-US" dirty="0" err="1" smtClean="0"/>
              <a:t>mảng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7</a:t>
            </a:fld>
            <a:endParaRPr lang="en-US"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8674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QUẢN LÝ MẢNG TRONG C </a:t>
            </a:r>
            <a:r>
              <a:rPr lang="en-US" dirty="0" smtClean="0"/>
              <a:t>2-3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251460" y="1038120"/>
            <a:ext cx="9555480" cy="59624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2"/>
          </p:nvPr>
        </p:nvSpPr>
        <p:spPr>
          <a:xfrm>
            <a:off x="251460" y="1038120"/>
            <a:ext cx="9555480" cy="59624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8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506" y="1056615"/>
            <a:ext cx="8675998" cy="59910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3840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QUẢN LÝ MẢNG TRONG C </a:t>
            </a:r>
            <a:r>
              <a:rPr lang="en-US" dirty="0" smtClean="0"/>
              <a:t>3-3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251460" y="1038120"/>
            <a:ext cx="9555480" cy="59624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2"/>
          </p:nvPr>
        </p:nvSpPr>
        <p:spPr>
          <a:xfrm>
            <a:off x="251460" y="1038120"/>
            <a:ext cx="9555480" cy="59624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rPr lang="en-US" smtClean="0"/>
              <a:t>Logic Building and Elementary Programming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>
              <a:buSzPct val="25000"/>
            </a:pPr>
            <a:fld id="{00000000-1234-1234-1234-123412341234}" type="slidenum">
              <a:rPr lang="en-US" smtClean="0">
                <a:ea typeface="Calibri"/>
                <a:cs typeface="Calibri"/>
                <a:sym typeface="Calibri"/>
              </a:rPr>
              <a:pPr>
                <a:buSzPct val="25000"/>
              </a:pPr>
              <a:t>9</a:t>
            </a:fld>
            <a:endParaRPr lang="en-US">
              <a:ea typeface="Calibri"/>
              <a:cs typeface="Calibri"/>
              <a:sym typeface="Calibri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83" y="1208809"/>
            <a:ext cx="8932271" cy="46932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96660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2403</TotalTime>
  <Words>1000</Words>
  <Application>Microsoft Office PowerPoint</Application>
  <PresentationFormat>Custom</PresentationFormat>
  <Paragraphs>137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Wingdings</vt:lpstr>
      <vt:lpstr>Times New Roman</vt:lpstr>
      <vt:lpstr>Calibri</vt:lpstr>
      <vt:lpstr>Office Theme</vt:lpstr>
      <vt:lpstr>PowerPoint Presentation</vt:lpstr>
      <vt:lpstr>MỤC TIÊU BÀI HỌC</vt:lpstr>
      <vt:lpstr>CÁC PHẦN TỬ VÀ CHỈ SỐ CỦA MẢNG</vt:lpstr>
      <vt:lpstr>KHAI BÁO MẢNG</vt:lpstr>
      <vt:lpstr>CÁC QUY TẮC</vt:lpstr>
      <vt:lpstr>KHỞI TẠO MẢNG</vt:lpstr>
      <vt:lpstr>QUẢN LÝ MẢNG TRONG C 1-3</vt:lpstr>
      <vt:lpstr>QUẢN LÝ MẢNG TRONG C 2-3</vt:lpstr>
      <vt:lpstr>QUẢN LÝ MẢNG TRONG C 3-3</vt:lpstr>
      <vt:lpstr>KHỞI TẠO MẢNG</vt:lpstr>
      <vt:lpstr>CHUỖI – MẢNG KÝ TỰ</vt:lpstr>
      <vt:lpstr>CHUỖI – MẢNG KÝ TỰ</vt:lpstr>
      <vt:lpstr>CÁC HÀM XỬ LÝ CHUỖI</vt:lpstr>
      <vt:lpstr>MẢNG HAI CHIỀU</vt:lpstr>
      <vt:lpstr>MẢNG HAI CHIỀU</vt:lpstr>
      <vt:lpstr>MẢNG HAI CHIỀU</vt:lpstr>
      <vt:lpstr>KHỞI TẠO MẢNG ĐA CHIỀU</vt:lpstr>
      <vt:lpstr>KHỞI TẠO MẢNG ĐA CHIỀU</vt:lpstr>
      <vt:lpstr>TÓM TẮT BÀI HỌC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Quang</dc:creator>
  <cp:lastModifiedBy>Luongit</cp:lastModifiedBy>
  <cp:revision>144</cp:revision>
  <cp:lastPrinted>2017-09-11T01:01:16Z</cp:lastPrinted>
  <dcterms:modified xsi:type="dcterms:W3CDTF">2017-10-02T08:40:34Z</dcterms:modified>
</cp:coreProperties>
</file>